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5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304" r:id="rId14"/>
    <p:sldId id="305" r:id="rId15"/>
    <p:sldId id="30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12192000" cy="6858000"/>
  <p:notesSz cx="6858000" cy="9144000"/>
  <p:embeddedFontLst>
    <p:embeddedFont>
      <p:font typeface="Blackadder ITC" panose="04020505051007020D02" pitchFamily="82" charset="0"/>
      <p:regular r:id="rId53"/>
    </p:embeddedFont>
    <p:embeddedFont>
      <p:font typeface="Cambria" panose="02040503050406030204" pitchFamily="18"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txBox="1">
            <a:spLocks noGrp="1"/>
          </p:cNvSpPr>
          <p:nvPr>
            <p:ph type="body" idx="1"/>
          </p:nvPr>
        </p:nvSpPr>
        <p:spPr>
          <a:xfrm>
            <a:off x="685800" y="4400640"/>
            <a:ext cx="5486040" cy="30859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27" name="Google Shape;227;p3: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a:t>
            </a:fld>
            <a:endParaRPr sz="1200" b="0" i="0" u="none" strike="noStrike" cap="none">
              <a:latin typeface="Times New Roman"/>
              <a:ea typeface="Times New Roman"/>
              <a:cs typeface="Times New Roman"/>
              <a:sym typeface="Times New Roman"/>
            </a:endParaRPr>
          </a:p>
        </p:txBody>
      </p:sp>
      <p:sp>
        <p:nvSpPr>
          <p:cNvPr id="228" name="Google Shape;2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0da1289ca_0_85: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28" name="Google Shape;328;g30da1289ca_0_8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10</a:t>
            </a:fld>
            <a:endParaRPr sz="1200" b="0" i="0" u="none" strike="noStrike" cap="none">
              <a:latin typeface="Times New Roman"/>
              <a:ea typeface="Times New Roman"/>
              <a:cs typeface="Times New Roman"/>
              <a:sym typeface="Times New Roman"/>
            </a:endParaRPr>
          </a:p>
        </p:txBody>
      </p:sp>
      <p:sp>
        <p:nvSpPr>
          <p:cNvPr id="329" name="Google Shape;329;g30da1289c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0da1289ca_0_9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35" name="Google Shape;335;g30da1289ca_0_9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11</a:t>
            </a:fld>
            <a:endParaRPr sz="1200" b="0" i="0" u="none" strike="noStrike" cap="none">
              <a:latin typeface="Times New Roman"/>
              <a:ea typeface="Times New Roman"/>
              <a:cs typeface="Times New Roman"/>
              <a:sym typeface="Times New Roman"/>
            </a:endParaRPr>
          </a:p>
        </p:txBody>
      </p:sp>
      <p:sp>
        <p:nvSpPr>
          <p:cNvPr id="336" name="Google Shape;336;g30da1289c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0da1289ca_0_95: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43" name="Google Shape;343;g30da1289ca_0_9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12</a:t>
            </a:fld>
            <a:endParaRPr sz="1200" b="0" i="0" u="none" strike="noStrike" cap="none">
              <a:latin typeface="Times New Roman"/>
              <a:ea typeface="Times New Roman"/>
              <a:cs typeface="Times New Roman"/>
              <a:sym typeface="Times New Roman"/>
            </a:endParaRPr>
          </a:p>
        </p:txBody>
      </p:sp>
      <p:sp>
        <p:nvSpPr>
          <p:cNvPr id="344" name="Google Shape;344;g30da1289c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093318b42_7_16: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55" name="Google Shape;355;g3093318b42_7_16: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16</a:t>
            </a:fld>
            <a:endParaRPr sz="1200" b="0" i="0" u="none" strike="noStrike" cap="none">
              <a:latin typeface="Times New Roman"/>
              <a:ea typeface="Times New Roman"/>
              <a:cs typeface="Times New Roman"/>
              <a:sym typeface="Times New Roman"/>
            </a:endParaRPr>
          </a:p>
        </p:txBody>
      </p:sp>
      <p:sp>
        <p:nvSpPr>
          <p:cNvPr id="356" name="Google Shape;356;g3093318b42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093318b42_7_28: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62" name="Google Shape;362;g3093318b42_7_28: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17</a:t>
            </a:fld>
            <a:endParaRPr sz="1200" b="0" i="0" u="none" strike="noStrike" cap="none">
              <a:latin typeface="Times New Roman"/>
              <a:ea typeface="Times New Roman"/>
              <a:cs typeface="Times New Roman"/>
              <a:sym typeface="Times New Roman"/>
            </a:endParaRPr>
          </a:p>
        </p:txBody>
      </p:sp>
      <p:sp>
        <p:nvSpPr>
          <p:cNvPr id="363" name="Google Shape;363;g3093318b42_7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93318b42_7_4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69" name="Google Shape;369;g3093318b42_7_4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18</a:t>
            </a:fld>
            <a:endParaRPr sz="1200" b="0" i="0" u="none" strike="noStrike" cap="none">
              <a:latin typeface="Times New Roman"/>
              <a:ea typeface="Times New Roman"/>
              <a:cs typeface="Times New Roman"/>
              <a:sym typeface="Times New Roman"/>
            </a:endParaRPr>
          </a:p>
        </p:txBody>
      </p:sp>
      <p:sp>
        <p:nvSpPr>
          <p:cNvPr id="370" name="Google Shape;370;g3093318b42_7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093318b42_7_48: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76" name="Google Shape;376;g3093318b42_7_48: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19</a:t>
            </a:fld>
            <a:endParaRPr sz="1200" b="0" i="0" u="none" strike="noStrike" cap="none">
              <a:latin typeface="Times New Roman"/>
              <a:ea typeface="Times New Roman"/>
              <a:cs typeface="Times New Roman"/>
              <a:sym typeface="Times New Roman"/>
            </a:endParaRPr>
          </a:p>
        </p:txBody>
      </p:sp>
      <p:sp>
        <p:nvSpPr>
          <p:cNvPr id="377" name="Google Shape;377;g3093318b42_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093318b42_7_56: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83" name="Google Shape;383;g3093318b42_7_56: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20</a:t>
            </a:fld>
            <a:endParaRPr sz="1200" b="0" i="0" u="none" strike="noStrike" cap="none">
              <a:latin typeface="Times New Roman"/>
              <a:ea typeface="Times New Roman"/>
              <a:cs typeface="Times New Roman"/>
              <a:sym typeface="Times New Roman"/>
            </a:endParaRPr>
          </a:p>
        </p:txBody>
      </p:sp>
      <p:sp>
        <p:nvSpPr>
          <p:cNvPr id="384" name="Google Shape;384;g3093318b42_7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93318b4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93318b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3318b42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3318b42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6:notes"/>
          <p:cNvSpPr txBox="1">
            <a:spLocks noGrp="1"/>
          </p:cNvSpPr>
          <p:nvPr>
            <p:ph type="body" idx="1"/>
          </p:nvPr>
        </p:nvSpPr>
        <p:spPr>
          <a:xfrm>
            <a:off x="685800" y="4400640"/>
            <a:ext cx="5486040" cy="30859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35" name="Google Shape;235;p6: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2</a:t>
            </a:fld>
            <a:endParaRPr sz="1200" b="0" i="0" u="none" strike="noStrike" cap="none">
              <a:latin typeface="Times New Roman"/>
              <a:ea typeface="Times New Roman"/>
              <a:cs typeface="Times New Roman"/>
              <a:sym typeface="Times New Roman"/>
            </a:endParaRPr>
          </a:p>
        </p:txBody>
      </p:sp>
      <p:sp>
        <p:nvSpPr>
          <p:cNvPr id="236" name="Google Shape;23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093318b42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093318b42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093318b42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093318b42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093318b42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093318b42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093318b42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093318b42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093318b42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093318b42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093318b42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093318b42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093318b42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093318b42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093318b42_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093318b42_3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0dc798b0b_0_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474" name="Google Shape;474;g30dc798b0b_0_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31</a:t>
            </a:fld>
            <a:endParaRPr sz="1200" b="0" i="0" u="none" strike="noStrike" cap="none">
              <a:latin typeface="Times New Roman"/>
              <a:ea typeface="Times New Roman"/>
              <a:cs typeface="Times New Roman"/>
              <a:sym typeface="Times New Roman"/>
            </a:endParaRPr>
          </a:p>
        </p:txBody>
      </p:sp>
      <p:sp>
        <p:nvSpPr>
          <p:cNvPr id="475" name="Google Shape;475;g30dc798b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0dc798b0b_0_5: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485" name="Google Shape;485;g30dc798b0b_0_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32</a:t>
            </a:fld>
            <a:endParaRPr sz="1200" b="0" i="0" u="none" strike="noStrike" cap="none">
              <a:latin typeface="Times New Roman"/>
              <a:ea typeface="Times New Roman"/>
              <a:cs typeface="Times New Roman"/>
              <a:sym typeface="Times New Roman"/>
            </a:endParaRPr>
          </a:p>
        </p:txBody>
      </p:sp>
      <p:sp>
        <p:nvSpPr>
          <p:cNvPr id="486" name="Google Shape;486;g30dc798b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0da1289ca_0_21: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49" name="Google Shape;249;g30da1289ca_0_21: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a:t>
            </a:fld>
            <a:endParaRPr sz="1200" b="0" i="0" u="none" strike="noStrike" cap="none">
              <a:latin typeface="Times New Roman"/>
              <a:ea typeface="Times New Roman"/>
              <a:cs typeface="Times New Roman"/>
              <a:sym typeface="Times New Roman"/>
            </a:endParaRPr>
          </a:p>
        </p:txBody>
      </p:sp>
      <p:sp>
        <p:nvSpPr>
          <p:cNvPr id="250" name="Google Shape;250;g30da1289c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0dc798b0b_0_1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497" name="Google Shape;497;g30dc798b0b_0_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33</a:t>
            </a:fld>
            <a:endParaRPr sz="1200" b="0" i="0" u="none" strike="noStrike" cap="none">
              <a:latin typeface="Times New Roman"/>
              <a:ea typeface="Times New Roman"/>
              <a:cs typeface="Times New Roman"/>
              <a:sym typeface="Times New Roman"/>
            </a:endParaRPr>
          </a:p>
        </p:txBody>
      </p:sp>
      <p:sp>
        <p:nvSpPr>
          <p:cNvPr id="498" name="Google Shape;498;g30dc798b0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0dc798b0b_0_15: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11" name="Google Shape;511;g30dc798b0b_0_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34</a:t>
            </a:fld>
            <a:endParaRPr sz="1200" b="0" i="0" u="none" strike="noStrike" cap="none">
              <a:latin typeface="Times New Roman"/>
              <a:ea typeface="Times New Roman"/>
              <a:cs typeface="Times New Roman"/>
              <a:sym typeface="Times New Roman"/>
            </a:endParaRPr>
          </a:p>
        </p:txBody>
      </p:sp>
      <p:sp>
        <p:nvSpPr>
          <p:cNvPr id="512" name="Google Shape;512;g30dc798b0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0dc798b0b_0_41: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23" name="Google Shape;523;g30dc798b0b_0_41: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35</a:t>
            </a:fld>
            <a:endParaRPr sz="1200" b="0" i="0" u="none" strike="noStrike" cap="none">
              <a:latin typeface="Times New Roman"/>
              <a:ea typeface="Times New Roman"/>
              <a:cs typeface="Times New Roman"/>
              <a:sym typeface="Times New Roman"/>
            </a:endParaRPr>
          </a:p>
        </p:txBody>
      </p:sp>
      <p:sp>
        <p:nvSpPr>
          <p:cNvPr id="524" name="Google Shape;524;g30dc798b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0dc798b0b_0_5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30" name="Google Shape;530;g30dc798b0b_0_5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36</a:t>
            </a:fld>
            <a:endParaRPr sz="1200" b="0" i="0" u="none" strike="noStrike" cap="none">
              <a:latin typeface="Times New Roman"/>
              <a:ea typeface="Times New Roman"/>
              <a:cs typeface="Times New Roman"/>
              <a:sym typeface="Times New Roman"/>
            </a:endParaRPr>
          </a:p>
        </p:txBody>
      </p:sp>
      <p:sp>
        <p:nvSpPr>
          <p:cNvPr id="531" name="Google Shape;531;g30dc798b0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0dc798b0b_0_64: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38" name="Google Shape;538;g30dc798b0b_0_64: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37</a:t>
            </a:fld>
            <a:endParaRPr sz="1200" b="0" i="0" u="none" strike="noStrike" cap="none">
              <a:latin typeface="Times New Roman"/>
              <a:ea typeface="Times New Roman"/>
              <a:cs typeface="Times New Roman"/>
              <a:sym typeface="Times New Roman"/>
            </a:endParaRPr>
          </a:p>
        </p:txBody>
      </p:sp>
      <p:sp>
        <p:nvSpPr>
          <p:cNvPr id="539" name="Google Shape;539;g30dc798b0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0dc798b0b_0_71: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45" name="Google Shape;545;g30dc798b0b_0_71: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38</a:t>
            </a:fld>
            <a:endParaRPr sz="1200" b="0" i="0" u="none" strike="noStrike" cap="none">
              <a:latin typeface="Times New Roman"/>
              <a:ea typeface="Times New Roman"/>
              <a:cs typeface="Times New Roman"/>
              <a:sym typeface="Times New Roman"/>
            </a:endParaRPr>
          </a:p>
        </p:txBody>
      </p:sp>
      <p:sp>
        <p:nvSpPr>
          <p:cNvPr id="546" name="Google Shape;546;g30dc798b0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0dc798b0b_0_9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54" name="Google Shape;554;g30dc798b0b_0_9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39</a:t>
            </a:fld>
            <a:endParaRPr sz="1200" b="0" i="0" u="none" strike="noStrike" cap="none">
              <a:latin typeface="Times New Roman"/>
              <a:ea typeface="Times New Roman"/>
              <a:cs typeface="Times New Roman"/>
              <a:sym typeface="Times New Roman"/>
            </a:endParaRPr>
          </a:p>
        </p:txBody>
      </p:sp>
      <p:sp>
        <p:nvSpPr>
          <p:cNvPr id="555" name="Google Shape;555;g30dc798b0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0dc798b0b_0_99: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63" name="Google Shape;563;g30dc798b0b_0_9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40</a:t>
            </a:fld>
            <a:endParaRPr sz="1200" b="0" i="0" u="none" strike="noStrike" cap="none">
              <a:latin typeface="Times New Roman"/>
              <a:ea typeface="Times New Roman"/>
              <a:cs typeface="Times New Roman"/>
              <a:sym typeface="Times New Roman"/>
            </a:endParaRPr>
          </a:p>
        </p:txBody>
      </p:sp>
      <p:sp>
        <p:nvSpPr>
          <p:cNvPr id="564" name="Google Shape;564;g30dc798b0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0dc798b0b_0_107: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70" name="Google Shape;570;g30dc798b0b_0_10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41</a:t>
            </a:fld>
            <a:endParaRPr sz="1200" b="0" i="0" u="none" strike="noStrike" cap="none">
              <a:latin typeface="Times New Roman"/>
              <a:ea typeface="Times New Roman"/>
              <a:cs typeface="Times New Roman"/>
              <a:sym typeface="Times New Roman"/>
            </a:endParaRPr>
          </a:p>
        </p:txBody>
      </p:sp>
      <p:sp>
        <p:nvSpPr>
          <p:cNvPr id="571" name="Google Shape;571;g30dc798b0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093318b42_5_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77" name="Google Shape;577;g3093318b42_5_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42</a:t>
            </a:fld>
            <a:endParaRPr sz="1200" b="0" i="0" u="none" strike="noStrike" cap="none">
              <a:latin typeface="Times New Roman"/>
              <a:ea typeface="Times New Roman"/>
              <a:cs typeface="Times New Roman"/>
              <a:sym typeface="Times New Roman"/>
            </a:endParaRPr>
          </a:p>
        </p:txBody>
      </p:sp>
      <p:sp>
        <p:nvSpPr>
          <p:cNvPr id="578" name="Google Shape;578;g3093318b4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0da1289ca_0_39: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60" name="Google Shape;260;g30da1289ca_0_3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4</a:t>
            </a:fld>
            <a:endParaRPr sz="1200" b="0" i="0" u="none" strike="noStrike" cap="none">
              <a:latin typeface="Times New Roman"/>
              <a:ea typeface="Times New Roman"/>
              <a:cs typeface="Times New Roman"/>
              <a:sym typeface="Times New Roman"/>
            </a:endParaRPr>
          </a:p>
        </p:txBody>
      </p:sp>
      <p:sp>
        <p:nvSpPr>
          <p:cNvPr id="261" name="Google Shape;261;g30da1289c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0da1289ca_0_7: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587" name="Google Shape;587;g30da1289ca_0_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43</a:t>
            </a:fld>
            <a:endParaRPr sz="1200" b="0" i="0" u="none" strike="noStrike" cap="none">
              <a:latin typeface="Times New Roman"/>
              <a:ea typeface="Times New Roman"/>
              <a:cs typeface="Times New Roman"/>
              <a:sym typeface="Times New Roman"/>
            </a:endParaRPr>
          </a:p>
        </p:txBody>
      </p:sp>
      <p:sp>
        <p:nvSpPr>
          <p:cNvPr id="588" name="Google Shape;588;g30da1289c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093318b42_2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g3093318b4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093318b4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3093318b4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0da1289ca_0_5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68" name="Google Shape;268;g30da1289ca_0_5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5</a:t>
            </a:fld>
            <a:endParaRPr sz="1200" b="0" i="0" u="none" strike="noStrike" cap="none">
              <a:latin typeface="Times New Roman"/>
              <a:ea typeface="Times New Roman"/>
              <a:cs typeface="Times New Roman"/>
              <a:sym typeface="Times New Roman"/>
            </a:endParaRPr>
          </a:p>
        </p:txBody>
      </p:sp>
      <p:sp>
        <p:nvSpPr>
          <p:cNvPr id="269" name="Google Shape;269;g30da1289c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0da1289ca_0_55: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76" name="Google Shape;276;g30da1289ca_0_5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6</a:t>
            </a:fld>
            <a:endParaRPr sz="1200" b="0" i="0" u="none" strike="noStrike" cap="none">
              <a:latin typeface="Times New Roman"/>
              <a:ea typeface="Times New Roman"/>
              <a:cs typeface="Times New Roman"/>
              <a:sym typeface="Times New Roman"/>
            </a:endParaRPr>
          </a:p>
        </p:txBody>
      </p:sp>
      <p:sp>
        <p:nvSpPr>
          <p:cNvPr id="277" name="Google Shape;277;g30da1289c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0da1289ca_0_10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01" name="Google Shape;301;g30da1289ca_0_10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7</a:t>
            </a:fld>
            <a:endParaRPr sz="1200" b="0" i="0" u="none" strike="noStrike" cap="none">
              <a:latin typeface="Times New Roman"/>
              <a:ea typeface="Times New Roman"/>
              <a:cs typeface="Times New Roman"/>
              <a:sym typeface="Times New Roman"/>
            </a:endParaRPr>
          </a:p>
        </p:txBody>
      </p:sp>
      <p:sp>
        <p:nvSpPr>
          <p:cNvPr id="302" name="Google Shape;302;g30da1289c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0da1289ca_0_105: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288" name="Google Shape;288;g30da1289ca_0_10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8</a:t>
            </a:fld>
            <a:endParaRPr sz="1200" b="0" i="0" u="none" strike="noStrike" cap="none">
              <a:latin typeface="Times New Roman"/>
              <a:ea typeface="Times New Roman"/>
              <a:cs typeface="Times New Roman"/>
              <a:sym typeface="Times New Roman"/>
            </a:endParaRPr>
          </a:p>
        </p:txBody>
      </p:sp>
      <p:sp>
        <p:nvSpPr>
          <p:cNvPr id="289" name="Google Shape;289;g30da1289c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0da1289ca_0_60:notes"/>
          <p:cNvSpPr txBox="1">
            <a:spLocks noGrp="1"/>
          </p:cNvSpPr>
          <p:nvPr>
            <p:ph type="body" idx="1"/>
          </p:nvPr>
        </p:nvSpPr>
        <p:spPr>
          <a:xfrm>
            <a:off x="685800" y="4400640"/>
            <a:ext cx="5486100" cy="30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
        <p:nvSpPr>
          <p:cNvPr id="311" name="Google Shape;311;g30da1289ca_0_6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it-IT" sz="1200" b="0" i="0" u="none" strike="noStrike" cap="none">
                <a:solidFill>
                  <a:srgbClr val="000000"/>
                </a:solidFill>
                <a:latin typeface="Arial"/>
                <a:ea typeface="Arial"/>
                <a:cs typeface="Arial"/>
                <a:sym typeface="Arial"/>
              </a:rPr>
              <a:t>9</a:t>
            </a:fld>
            <a:endParaRPr sz="1200" b="0" i="0" u="none" strike="noStrike" cap="none">
              <a:latin typeface="Times New Roman"/>
              <a:ea typeface="Times New Roman"/>
              <a:cs typeface="Times New Roman"/>
              <a:sym typeface="Times New Roman"/>
            </a:endParaRPr>
          </a:p>
        </p:txBody>
      </p:sp>
      <p:sp>
        <p:nvSpPr>
          <p:cNvPr id="312" name="Google Shape;312;g30da1289c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2"/>
          <p:cNvSpPr txBox="1">
            <a:spLocks noGrp="1"/>
          </p:cNvSpPr>
          <p:nvPr>
            <p:ph type="subTitle" idx="1"/>
          </p:nvPr>
        </p:nvSpPr>
        <p:spPr>
          <a:xfrm>
            <a:off x="1295280" y="1828800"/>
            <a:ext cx="4727160" cy="64116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1" name="Google Shape;41;p11"/>
          <p:cNvSpPr txBox="1">
            <a:spLocks noGrp="1"/>
          </p:cNvSpPr>
          <p:nvPr>
            <p:ph type="body" idx="1"/>
          </p:nvPr>
        </p:nvSpPr>
        <p:spPr>
          <a:xfrm>
            <a:off x="1295280" y="1828800"/>
            <a:ext cx="472716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2" name="Google Shape;42;p11"/>
          <p:cNvSpPr txBox="1">
            <a:spLocks noGrp="1"/>
          </p:cNvSpPr>
          <p:nvPr>
            <p:ph type="body" idx="2"/>
          </p:nvPr>
        </p:nvSpPr>
        <p:spPr>
          <a:xfrm>
            <a:off x="1295280" y="2163960"/>
            <a:ext cx="472716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5" name="Google Shape;45;p12"/>
          <p:cNvSpPr txBox="1">
            <a:spLocks noGrp="1"/>
          </p:cNvSpPr>
          <p:nvPr>
            <p:ph type="body" idx="1"/>
          </p:nvPr>
        </p:nvSpPr>
        <p:spPr>
          <a:xfrm>
            <a:off x="1295280" y="182880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6" name="Google Shape;46;p12"/>
          <p:cNvSpPr txBox="1">
            <a:spLocks noGrp="1"/>
          </p:cNvSpPr>
          <p:nvPr>
            <p:ph type="body" idx="2"/>
          </p:nvPr>
        </p:nvSpPr>
        <p:spPr>
          <a:xfrm>
            <a:off x="3717360" y="182880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7" name="Google Shape;47;p12"/>
          <p:cNvSpPr txBox="1">
            <a:spLocks noGrp="1"/>
          </p:cNvSpPr>
          <p:nvPr>
            <p:ph type="body" idx="3"/>
          </p:nvPr>
        </p:nvSpPr>
        <p:spPr>
          <a:xfrm>
            <a:off x="3717360" y="216396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8" name="Google Shape;48;p12"/>
          <p:cNvSpPr txBox="1">
            <a:spLocks noGrp="1"/>
          </p:cNvSpPr>
          <p:nvPr>
            <p:ph type="body" idx="4"/>
          </p:nvPr>
        </p:nvSpPr>
        <p:spPr>
          <a:xfrm>
            <a:off x="1295280" y="216396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1" name="Google Shape;51;p13"/>
          <p:cNvSpPr txBox="1">
            <a:spLocks noGrp="1"/>
          </p:cNvSpPr>
          <p:nvPr>
            <p:ph type="body" idx="1"/>
          </p:nvPr>
        </p:nvSpPr>
        <p:spPr>
          <a:xfrm>
            <a:off x="1295280" y="1828800"/>
            <a:ext cx="152208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2" name="Google Shape;52;p13"/>
          <p:cNvSpPr txBox="1">
            <a:spLocks noGrp="1"/>
          </p:cNvSpPr>
          <p:nvPr>
            <p:ph type="body" idx="2"/>
          </p:nvPr>
        </p:nvSpPr>
        <p:spPr>
          <a:xfrm>
            <a:off x="2893680" y="1828800"/>
            <a:ext cx="152208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3" name="Google Shape;53;p13"/>
          <p:cNvSpPr txBox="1">
            <a:spLocks noGrp="1"/>
          </p:cNvSpPr>
          <p:nvPr>
            <p:ph type="body" idx="3"/>
          </p:nvPr>
        </p:nvSpPr>
        <p:spPr>
          <a:xfrm>
            <a:off x="4492440" y="1828800"/>
            <a:ext cx="152208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4" name="Google Shape;54;p13"/>
          <p:cNvSpPr txBox="1">
            <a:spLocks noGrp="1"/>
          </p:cNvSpPr>
          <p:nvPr>
            <p:ph type="body" idx="4"/>
          </p:nvPr>
        </p:nvSpPr>
        <p:spPr>
          <a:xfrm>
            <a:off x="4492440" y="2163960"/>
            <a:ext cx="152208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5" name="Google Shape;55;p13"/>
          <p:cNvSpPr txBox="1">
            <a:spLocks noGrp="1"/>
          </p:cNvSpPr>
          <p:nvPr>
            <p:ph type="body" idx="5"/>
          </p:nvPr>
        </p:nvSpPr>
        <p:spPr>
          <a:xfrm>
            <a:off x="2893680" y="2163960"/>
            <a:ext cx="152208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6" name="Google Shape;56;p13"/>
          <p:cNvSpPr txBox="1">
            <a:spLocks noGrp="1"/>
          </p:cNvSpPr>
          <p:nvPr>
            <p:ph type="body" idx="6"/>
          </p:nvPr>
        </p:nvSpPr>
        <p:spPr>
          <a:xfrm>
            <a:off x="1295280" y="2163960"/>
            <a:ext cx="152208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5" name="Google Shape;15;p4"/>
          <p:cNvSpPr txBox="1">
            <a:spLocks noGrp="1"/>
          </p:cNvSpPr>
          <p:nvPr>
            <p:ph type="body" idx="1"/>
          </p:nvPr>
        </p:nvSpPr>
        <p:spPr>
          <a:xfrm>
            <a:off x="1295280" y="1828800"/>
            <a:ext cx="4727160" cy="6411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5"/>
          <p:cNvSpPr txBox="1">
            <a:spLocks noGrp="1"/>
          </p:cNvSpPr>
          <p:nvPr>
            <p:ph type="body" idx="1"/>
          </p:nvPr>
        </p:nvSpPr>
        <p:spPr>
          <a:xfrm>
            <a:off x="1295280" y="1828800"/>
            <a:ext cx="2306520" cy="6411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9" name="Google Shape;19;p5"/>
          <p:cNvSpPr txBox="1">
            <a:spLocks noGrp="1"/>
          </p:cNvSpPr>
          <p:nvPr>
            <p:ph type="body" idx="2"/>
          </p:nvPr>
        </p:nvSpPr>
        <p:spPr>
          <a:xfrm>
            <a:off x="3717360" y="1828800"/>
            <a:ext cx="2306520" cy="6411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1295280" y="380880"/>
            <a:ext cx="9600840" cy="529776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 name="Google Shape;26;p8"/>
          <p:cNvSpPr txBox="1">
            <a:spLocks noGrp="1"/>
          </p:cNvSpPr>
          <p:nvPr>
            <p:ph type="body" idx="1"/>
          </p:nvPr>
        </p:nvSpPr>
        <p:spPr>
          <a:xfrm>
            <a:off x="1295280" y="182880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7" name="Google Shape;27;p8"/>
          <p:cNvSpPr txBox="1">
            <a:spLocks noGrp="1"/>
          </p:cNvSpPr>
          <p:nvPr>
            <p:ph type="body" idx="2"/>
          </p:nvPr>
        </p:nvSpPr>
        <p:spPr>
          <a:xfrm>
            <a:off x="1295280" y="216396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8" name="Google Shape;28;p8"/>
          <p:cNvSpPr txBox="1">
            <a:spLocks noGrp="1"/>
          </p:cNvSpPr>
          <p:nvPr>
            <p:ph type="body" idx="3"/>
          </p:nvPr>
        </p:nvSpPr>
        <p:spPr>
          <a:xfrm>
            <a:off x="3717360" y="1828800"/>
            <a:ext cx="2306520" cy="6411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1" name="Google Shape;31;p9"/>
          <p:cNvSpPr txBox="1">
            <a:spLocks noGrp="1"/>
          </p:cNvSpPr>
          <p:nvPr>
            <p:ph type="body" idx="1"/>
          </p:nvPr>
        </p:nvSpPr>
        <p:spPr>
          <a:xfrm>
            <a:off x="1295280" y="1828800"/>
            <a:ext cx="2306520" cy="6411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2" name="Google Shape;32;p9"/>
          <p:cNvSpPr txBox="1">
            <a:spLocks noGrp="1"/>
          </p:cNvSpPr>
          <p:nvPr>
            <p:ph type="body" idx="2"/>
          </p:nvPr>
        </p:nvSpPr>
        <p:spPr>
          <a:xfrm>
            <a:off x="3717360" y="182880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3" name="Google Shape;33;p9"/>
          <p:cNvSpPr txBox="1">
            <a:spLocks noGrp="1"/>
          </p:cNvSpPr>
          <p:nvPr>
            <p:ph type="body" idx="3"/>
          </p:nvPr>
        </p:nvSpPr>
        <p:spPr>
          <a:xfrm>
            <a:off x="3717360" y="216396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1295280" y="380880"/>
            <a:ext cx="9600840" cy="11426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6" name="Google Shape;36;p10"/>
          <p:cNvSpPr txBox="1">
            <a:spLocks noGrp="1"/>
          </p:cNvSpPr>
          <p:nvPr>
            <p:ph type="body" idx="1"/>
          </p:nvPr>
        </p:nvSpPr>
        <p:spPr>
          <a:xfrm>
            <a:off x="1295280" y="182880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7" name="Google Shape;37;p10"/>
          <p:cNvSpPr txBox="1">
            <a:spLocks noGrp="1"/>
          </p:cNvSpPr>
          <p:nvPr>
            <p:ph type="body" idx="2"/>
          </p:nvPr>
        </p:nvSpPr>
        <p:spPr>
          <a:xfrm>
            <a:off x="3717360" y="1828800"/>
            <a:ext cx="230652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8" name="Google Shape;38;p10"/>
          <p:cNvSpPr txBox="1">
            <a:spLocks noGrp="1"/>
          </p:cNvSpPr>
          <p:nvPr>
            <p:ph type="body" idx="3"/>
          </p:nvPr>
        </p:nvSpPr>
        <p:spPr>
          <a:xfrm>
            <a:off x="1295280" y="2163960"/>
            <a:ext cx="4727160" cy="3056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6680" y="2606040"/>
            <a:ext cx="10058040" cy="274284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p:nvPr/>
        </p:nvSpPr>
        <p:spPr>
          <a:xfrm>
            <a:off x="0" y="5888880"/>
            <a:ext cx="12191760" cy="109440"/>
          </a:xfrm>
          <a:prstGeom prst="rect">
            <a:avLst/>
          </a:prstGeom>
          <a:solidFill>
            <a:schemeClr val="accent1"/>
          </a:solidFill>
          <a:ln>
            <a:noFill/>
          </a:ln>
          <a:effectLst>
            <a:outerShdw blurRad="25400" dist="25400" dir="5400000" algn="t" rotWithShape="0">
              <a:schemeClr val="l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body" idx="1"/>
          </p:nvPr>
        </p:nvSpPr>
        <p:spPr>
          <a:xfrm>
            <a:off x="609480" y="1604520"/>
            <a:ext cx="10972440" cy="39772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dk1" tx1="lt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53"/>
          <p:cNvSpPr txBox="1"/>
          <p:nvPr/>
        </p:nvSpPr>
        <p:spPr>
          <a:xfrm>
            <a:off x="1066680" y="5360400"/>
            <a:ext cx="10058040" cy="36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2000" b="1" i="0" u="none" strike="noStrike" cap="none">
                <a:solidFill>
                  <a:srgbClr val="7E3D1F"/>
                </a:solidFill>
                <a:latin typeface="Cambria"/>
                <a:ea typeface="Cambria"/>
                <a:cs typeface="Cambria"/>
                <a:sym typeface="Cambria"/>
              </a:rPr>
              <a:t> </a:t>
            </a:r>
            <a:endParaRPr sz="20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latin typeface="Arial"/>
              <a:ea typeface="Arial"/>
              <a:cs typeface="Arial"/>
              <a:sym typeface="Arial"/>
            </a:endParaRPr>
          </a:p>
        </p:txBody>
      </p:sp>
      <p:pic>
        <p:nvPicPr>
          <p:cNvPr id="5" name="Immagine 4">
            <a:extLst>
              <a:ext uri="{FF2B5EF4-FFF2-40B4-BE49-F238E27FC236}">
                <a16:creationId xmlns:a16="http://schemas.microsoft.com/office/drawing/2014/main" id="{876DDDD2-C511-43A3-B534-1D6B7E4470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89599" y="1132200"/>
            <a:ext cx="4412202" cy="3487927"/>
          </a:xfrm>
          <a:prstGeom prst="rect">
            <a:avLst/>
          </a:prstGeom>
          <a:noFill/>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2"/>
          <p:cNvSpPr txBox="1"/>
          <p:nvPr/>
        </p:nvSpPr>
        <p:spPr>
          <a:xfrm rot="-409871">
            <a:off x="388189" y="4640385"/>
            <a:ext cx="5420178" cy="964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Attori del sistema</a:t>
            </a:r>
            <a:endParaRPr sz="3600" b="1" dirty="0">
              <a:solidFill>
                <a:srgbClr val="0070C0"/>
              </a:solidFill>
              <a:latin typeface="Cambria"/>
              <a:ea typeface="Cambria"/>
              <a:cs typeface="Cambria"/>
              <a:sym typeface="Cambria"/>
            </a:endParaRPr>
          </a:p>
        </p:txBody>
      </p:sp>
      <p:pic>
        <p:nvPicPr>
          <p:cNvPr id="4" name="Immagine 3" descr="C:\Users\Giuseppe Emanuele\Desktop\Diagramma Attori rivisitato.jpg">
            <a:extLst>
              <a:ext uri="{FF2B5EF4-FFF2-40B4-BE49-F238E27FC236}">
                <a16:creationId xmlns:a16="http://schemas.microsoft.com/office/drawing/2014/main" id="{7373CBBE-A496-4369-BA1F-CB4B53121F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32639" y="1040456"/>
            <a:ext cx="6499225" cy="3571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31"/>
                                        </p:tgtEl>
                                        <p:attrNameLst>
                                          <p:attrName>style.visibility</p:attrName>
                                        </p:attrNameLst>
                                      </p:cBhvr>
                                      <p:to>
                                        <p:strVal val="visible"/>
                                      </p:to>
                                    </p:set>
                                    <p:anim calcmode="lin" valueType="num">
                                      <p:cBhvr additive="base">
                                        <p:cTn id="7" dur="1000"/>
                                        <p:tgtEl>
                                          <p:spTgt spid="3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p:nvPr/>
        </p:nvSpPr>
        <p:spPr>
          <a:xfrm rot="305797">
            <a:off x="9407372" y="417227"/>
            <a:ext cx="2482114" cy="9646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Scenari</a:t>
            </a:r>
            <a:endParaRPr sz="3600" b="1" dirty="0">
              <a:solidFill>
                <a:srgbClr val="0070C0"/>
              </a:solidFill>
              <a:latin typeface="Cambria"/>
              <a:ea typeface="Cambria"/>
              <a:cs typeface="Cambria"/>
              <a:sym typeface="Cambria"/>
            </a:endParaRPr>
          </a:p>
        </p:txBody>
      </p:sp>
      <p:pic>
        <p:nvPicPr>
          <p:cNvPr id="5" name="Immagine 4">
            <a:extLst>
              <a:ext uri="{FF2B5EF4-FFF2-40B4-BE49-F238E27FC236}">
                <a16:creationId xmlns:a16="http://schemas.microsoft.com/office/drawing/2014/main" id="{0C4A0901-55B1-4E21-BED8-59AD8EE51AE6}"/>
              </a:ext>
            </a:extLst>
          </p:cNvPr>
          <p:cNvPicPr>
            <a:picLocks noChangeAspect="1"/>
          </p:cNvPicPr>
          <p:nvPr/>
        </p:nvPicPr>
        <p:blipFill>
          <a:blip r:embed="rId3"/>
          <a:stretch>
            <a:fillRect/>
          </a:stretch>
        </p:blipFill>
        <p:spPr>
          <a:xfrm>
            <a:off x="6096000" y="1095960"/>
            <a:ext cx="5981421" cy="5552875"/>
          </a:xfrm>
          <a:prstGeom prst="rect">
            <a:avLst/>
          </a:prstGeom>
        </p:spPr>
      </p:pic>
      <p:pic>
        <p:nvPicPr>
          <p:cNvPr id="7" name="Immagine 6">
            <a:extLst>
              <a:ext uri="{FF2B5EF4-FFF2-40B4-BE49-F238E27FC236}">
                <a16:creationId xmlns:a16="http://schemas.microsoft.com/office/drawing/2014/main" id="{8CC6693B-D664-427A-84D1-28257E3E0E05}"/>
              </a:ext>
            </a:extLst>
          </p:cNvPr>
          <p:cNvPicPr>
            <a:picLocks noChangeAspect="1"/>
          </p:cNvPicPr>
          <p:nvPr/>
        </p:nvPicPr>
        <p:blipFill>
          <a:blip r:embed="rId4"/>
          <a:stretch>
            <a:fillRect/>
          </a:stretch>
        </p:blipFill>
        <p:spPr>
          <a:xfrm>
            <a:off x="207867" y="68676"/>
            <a:ext cx="5738141" cy="5764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additive="base">
                                        <p:cTn id="7" dur="1000"/>
                                        <p:tgtEl>
                                          <p:spTgt spid="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4"/>
          <p:cNvSpPr txBox="1"/>
          <p:nvPr/>
        </p:nvSpPr>
        <p:spPr>
          <a:xfrm rot="-409771">
            <a:off x="621736" y="578129"/>
            <a:ext cx="2936537" cy="964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Casi d’uso</a:t>
            </a:r>
            <a:endParaRPr sz="3600" b="1" dirty="0">
              <a:solidFill>
                <a:srgbClr val="0070C0"/>
              </a:solidFill>
              <a:latin typeface="Cambria"/>
              <a:ea typeface="Cambria"/>
              <a:cs typeface="Cambria"/>
              <a:sym typeface="Cambria"/>
            </a:endParaRPr>
          </a:p>
        </p:txBody>
      </p:sp>
      <p:pic>
        <p:nvPicPr>
          <p:cNvPr id="9" name="Immagine 8" descr="C:\Users\Utente\Desktop\us\Use Case Gestione Bolle.jpg">
            <a:extLst>
              <a:ext uri="{FF2B5EF4-FFF2-40B4-BE49-F238E27FC236}">
                <a16:creationId xmlns:a16="http://schemas.microsoft.com/office/drawing/2014/main" id="{BA127533-AEFB-41FD-B0E3-1C7B357937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67488" y="1457740"/>
            <a:ext cx="6880194" cy="41085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6"/>
                                        </p:tgtEl>
                                        <p:attrNameLst>
                                          <p:attrName>style.visibility</p:attrName>
                                        </p:attrNameLst>
                                      </p:cBhvr>
                                      <p:to>
                                        <p:strVal val="visible"/>
                                      </p:to>
                                    </p:set>
                                    <p:anim calcmode="lin" valueType="num">
                                      <p:cBhvr additive="base">
                                        <p:cTn id="7" dur="1000"/>
                                        <p:tgtEl>
                                          <p:spTgt spid="3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794327DA-177D-4B91-9224-7E7D53912167}"/>
              </a:ext>
            </a:extLst>
          </p:cNvPr>
          <p:cNvPicPr>
            <a:picLocks noChangeAspect="1"/>
          </p:cNvPicPr>
          <p:nvPr/>
        </p:nvPicPr>
        <p:blipFill>
          <a:blip r:embed="rId2"/>
          <a:stretch>
            <a:fillRect/>
          </a:stretch>
        </p:blipFill>
        <p:spPr>
          <a:xfrm>
            <a:off x="1473693" y="94969"/>
            <a:ext cx="9439367" cy="5710681"/>
          </a:xfrm>
          <a:prstGeom prst="rect">
            <a:avLst/>
          </a:prstGeom>
        </p:spPr>
      </p:pic>
    </p:spTree>
    <p:extLst>
      <p:ext uri="{BB962C8B-B14F-4D97-AF65-F5344CB8AC3E}">
        <p14:creationId xmlns:p14="http://schemas.microsoft.com/office/powerpoint/2010/main" val="368432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46E6392-8AB8-42DC-AB6E-B9F4AF0939A4}"/>
              </a:ext>
            </a:extLst>
          </p:cNvPr>
          <p:cNvPicPr>
            <a:picLocks noChangeAspect="1"/>
          </p:cNvPicPr>
          <p:nvPr/>
        </p:nvPicPr>
        <p:blipFill>
          <a:blip r:embed="rId2"/>
          <a:stretch>
            <a:fillRect/>
          </a:stretch>
        </p:blipFill>
        <p:spPr>
          <a:xfrm>
            <a:off x="2962669" y="64035"/>
            <a:ext cx="6266661" cy="5793705"/>
          </a:xfrm>
          <a:prstGeom prst="rect">
            <a:avLst/>
          </a:prstGeom>
        </p:spPr>
      </p:pic>
    </p:spTree>
    <p:extLst>
      <p:ext uri="{BB962C8B-B14F-4D97-AF65-F5344CB8AC3E}">
        <p14:creationId xmlns:p14="http://schemas.microsoft.com/office/powerpoint/2010/main" val="277366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14FF946-F5E6-4C94-8A68-A04E90FB2E86}"/>
              </a:ext>
            </a:extLst>
          </p:cNvPr>
          <p:cNvPicPr>
            <a:picLocks noChangeAspect="1"/>
          </p:cNvPicPr>
          <p:nvPr/>
        </p:nvPicPr>
        <p:blipFill>
          <a:blip r:embed="rId2"/>
          <a:stretch>
            <a:fillRect/>
          </a:stretch>
        </p:blipFill>
        <p:spPr>
          <a:xfrm>
            <a:off x="1544714" y="70141"/>
            <a:ext cx="9230717" cy="5721964"/>
          </a:xfrm>
          <a:prstGeom prst="rect">
            <a:avLst/>
          </a:prstGeom>
        </p:spPr>
      </p:pic>
    </p:spTree>
    <p:extLst>
      <p:ext uri="{BB962C8B-B14F-4D97-AF65-F5344CB8AC3E}">
        <p14:creationId xmlns:p14="http://schemas.microsoft.com/office/powerpoint/2010/main" val="1001971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5"/>
          <p:cNvSpPr txBox="1"/>
          <p:nvPr/>
        </p:nvSpPr>
        <p:spPr>
          <a:xfrm rot="-409871">
            <a:off x="267620" y="373449"/>
            <a:ext cx="5420178" cy="964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SD 2.1 – Crea Bolla</a:t>
            </a:r>
            <a:endParaRPr sz="3600" b="1" dirty="0">
              <a:solidFill>
                <a:srgbClr val="0070C0"/>
              </a:solidFill>
              <a:latin typeface="Cambria"/>
              <a:ea typeface="Cambria"/>
              <a:cs typeface="Cambria"/>
              <a:sym typeface="Cambria"/>
            </a:endParaRPr>
          </a:p>
        </p:txBody>
      </p:sp>
      <p:pic>
        <p:nvPicPr>
          <p:cNvPr id="5" name="Immagine 4" descr="C:\Users\Giuseppe Emanuele\Desktop\Crea Bolla sequence.jpg">
            <a:extLst>
              <a:ext uri="{FF2B5EF4-FFF2-40B4-BE49-F238E27FC236}">
                <a16:creationId xmlns:a16="http://schemas.microsoft.com/office/drawing/2014/main" id="{F41EC059-84CF-45E3-817B-E3F13BD9F7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3533" y="1486905"/>
            <a:ext cx="10164933" cy="38841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8"/>
                                        </p:tgtEl>
                                        <p:attrNameLst>
                                          <p:attrName>style.visibility</p:attrName>
                                        </p:attrNameLst>
                                      </p:cBhvr>
                                      <p:to>
                                        <p:strVal val="visible"/>
                                      </p:to>
                                    </p:set>
                                    <p:anim calcmode="lin" valueType="num">
                                      <p:cBhvr additive="base">
                                        <p:cTn id="7" dur="1000"/>
                                        <p:tgtEl>
                                          <p:spTgt spid="3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6"/>
          <p:cNvSpPr txBox="1"/>
          <p:nvPr/>
        </p:nvSpPr>
        <p:spPr>
          <a:xfrm rot="537">
            <a:off x="4239902" y="5286700"/>
            <a:ext cx="7688700" cy="9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SD 2.5 – Controlla Stato</a:t>
            </a:r>
            <a:endParaRPr sz="3600" b="1" dirty="0">
              <a:solidFill>
                <a:srgbClr val="0070C0"/>
              </a:solidFill>
              <a:latin typeface="Cambria"/>
              <a:ea typeface="Cambria"/>
              <a:cs typeface="Cambria"/>
              <a:sym typeface="Cambria"/>
            </a:endParaRPr>
          </a:p>
        </p:txBody>
      </p:sp>
      <p:pic>
        <p:nvPicPr>
          <p:cNvPr id="4" name="Immagine 3" descr="C:\Users\Giuseppe Emanuele\Desktop\Sequence Controlla Stato.jpg">
            <a:extLst>
              <a:ext uri="{FF2B5EF4-FFF2-40B4-BE49-F238E27FC236}">
                <a16:creationId xmlns:a16="http://schemas.microsoft.com/office/drawing/2014/main" id="{C669B611-BEAB-450D-ADD2-BCB2EC1068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419" y="605899"/>
            <a:ext cx="10511161" cy="44033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5"/>
                                        </p:tgtEl>
                                        <p:attrNameLst>
                                          <p:attrName>style.visibility</p:attrName>
                                        </p:attrNameLst>
                                      </p:cBhvr>
                                      <p:to>
                                        <p:strVal val="visible"/>
                                      </p:to>
                                    </p:set>
                                    <p:anim calcmode="lin" valueType="num">
                                      <p:cBhvr additive="base">
                                        <p:cTn id="7" dur="1000"/>
                                        <p:tgtEl>
                                          <p:spTgt spid="3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7"/>
          <p:cNvSpPr txBox="1"/>
          <p:nvPr/>
        </p:nvSpPr>
        <p:spPr>
          <a:xfrm rot="504">
            <a:off x="3289015" y="171681"/>
            <a:ext cx="5613970" cy="9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Statechart Diagram bolla</a:t>
            </a:r>
            <a:endParaRPr sz="3600" b="1" i="1" dirty="0">
              <a:solidFill>
                <a:srgbClr val="0070C0"/>
              </a:solidFill>
              <a:latin typeface="Cambria"/>
              <a:ea typeface="Cambria"/>
              <a:cs typeface="Cambria"/>
              <a:sym typeface="Cambria"/>
            </a:endParaRPr>
          </a:p>
        </p:txBody>
      </p:sp>
      <p:pic>
        <p:nvPicPr>
          <p:cNvPr id="4" name="Immagine 3" descr="C:\Users\Giuseppe Emanuele\Desktop\gestione bolle statechart.jpg">
            <a:extLst>
              <a:ext uri="{FF2B5EF4-FFF2-40B4-BE49-F238E27FC236}">
                <a16:creationId xmlns:a16="http://schemas.microsoft.com/office/drawing/2014/main" id="{9C477CD5-97FA-4A3F-B15B-1ABE26DC3B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65685" y="1252537"/>
            <a:ext cx="1260629" cy="4352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additive="base">
                                        <p:cTn id="7" dur="1000"/>
                                        <p:tgtEl>
                                          <p:spTgt spid="372"/>
                                        </p:tgtEl>
                                        <p:attrNameLst>
                                          <p:attrName>ppt_w</p:attrName>
                                        </p:attrNameLst>
                                      </p:cBhvr>
                                      <p:tavLst>
                                        <p:tav tm="0">
                                          <p:val>
                                            <p:strVal val="0"/>
                                          </p:val>
                                        </p:tav>
                                        <p:tav tm="100000">
                                          <p:val>
                                            <p:strVal val="#ppt_w"/>
                                          </p:val>
                                        </p:tav>
                                      </p:tavLst>
                                    </p:anim>
                                    <p:anim calcmode="lin" valueType="num">
                                      <p:cBhvr additive="base">
                                        <p:cTn id="8" dur="1000"/>
                                        <p:tgtEl>
                                          <p:spTgt spid="37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8"/>
          <p:cNvSpPr txBox="1"/>
          <p:nvPr/>
        </p:nvSpPr>
        <p:spPr>
          <a:xfrm rot="699">
            <a:off x="2944977" y="64107"/>
            <a:ext cx="6302046" cy="8056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Activity Diagram Crea Bolla</a:t>
            </a:r>
            <a:endParaRPr sz="3600" b="1" i="1" dirty="0">
              <a:solidFill>
                <a:srgbClr val="0070C0"/>
              </a:solidFill>
              <a:latin typeface="Cambria"/>
              <a:ea typeface="Cambria"/>
              <a:cs typeface="Cambria"/>
              <a:sym typeface="Cambria"/>
            </a:endParaRPr>
          </a:p>
        </p:txBody>
      </p:sp>
      <p:pic>
        <p:nvPicPr>
          <p:cNvPr id="4" name="Immagine 3">
            <a:extLst>
              <a:ext uri="{FF2B5EF4-FFF2-40B4-BE49-F238E27FC236}">
                <a16:creationId xmlns:a16="http://schemas.microsoft.com/office/drawing/2014/main" id="{C72021C6-10A8-4045-8D36-924B092068F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36887" y="1273175"/>
            <a:ext cx="6118225" cy="4311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79"/>
                                        </p:tgtEl>
                                        <p:attrNameLst>
                                          <p:attrName>style.visibility</p:attrName>
                                        </p:attrNameLst>
                                      </p:cBhvr>
                                      <p:to>
                                        <p:strVal val="visible"/>
                                      </p:to>
                                    </p:set>
                                    <p:anim calcmode="lin" valueType="num">
                                      <p:cBhvr additive="base">
                                        <p:cTn id="7" dur="1000"/>
                                        <p:tgtEl>
                                          <p:spTgt spid="3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3" name="Immagine 2">
            <a:extLst>
              <a:ext uri="{FF2B5EF4-FFF2-40B4-BE49-F238E27FC236}">
                <a16:creationId xmlns:a16="http://schemas.microsoft.com/office/drawing/2014/main" id="{4C7D3AD8-D7AE-4A8D-B96D-C4D31034A4AE}"/>
              </a:ext>
            </a:extLst>
          </p:cNvPr>
          <p:cNvPicPr>
            <a:picLocks noChangeAspect="1"/>
          </p:cNvPicPr>
          <p:nvPr/>
        </p:nvPicPr>
        <p:blipFill>
          <a:blip r:embed="rId3"/>
          <a:stretch>
            <a:fillRect/>
          </a:stretch>
        </p:blipFill>
        <p:spPr>
          <a:xfrm>
            <a:off x="1856761" y="2044253"/>
            <a:ext cx="2015534" cy="2769493"/>
          </a:xfrm>
          <a:prstGeom prst="rect">
            <a:avLst/>
          </a:prstGeom>
        </p:spPr>
      </p:pic>
      <p:sp>
        <p:nvSpPr>
          <p:cNvPr id="4" name="Rettangolo 3">
            <a:extLst>
              <a:ext uri="{FF2B5EF4-FFF2-40B4-BE49-F238E27FC236}">
                <a16:creationId xmlns:a16="http://schemas.microsoft.com/office/drawing/2014/main" id="{CD6A80FA-B3A7-46ED-A810-0FF075B51B8F}"/>
              </a:ext>
            </a:extLst>
          </p:cNvPr>
          <p:cNvSpPr/>
          <p:nvPr/>
        </p:nvSpPr>
        <p:spPr>
          <a:xfrm>
            <a:off x="5172510" y="210770"/>
            <a:ext cx="1846980" cy="923330"/>
          </a:xfrm>
          <a:prstGeom prst="rect">
            <a:avLst/>
          </a:prstGeom>
          <a:noFill/>
        </p:spPr>
        <p:txBody>
          <a:bodyPr wrap="none" lIns="91440" tIns="45720" rIns="91440" bIns="45720">
            <a:spAutoFit/>
          </a:bodyPr>
          <a:lstStyle/>
          <a:p>
            <a:pPr algn="ctr"/>
            <a:r>
              <a:rPr lang="it-IT"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mbria"/>
                <a:ea typeface="Cambria"/>
                <a:cs typeface="Cambria"/>
                <a:sym typeface="Cambria"/>
              </a:rPr>
              <a:t>Team</a:t>
            </a:r>
            <a:endParaRPr lang="it-IT"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ttangolo 4">
            <a:extLst>
              <a:ext uri="{FF2B5EF4-FFF2-40B4-BE49-F238E27FC236}">
                <a16:creationId xmlns:a16="http://schemas.microsoft.com/office/drawing/2014/main" id="{B5472355-1BED-4BC8-B09C-75B3DEC79049}"/>
              </a:ext>
            </a:extLst>
          </p:cNvPr>
          <p:cNvSpPr/>
          <p:nvPr/>
        </p:nvSpPr>
        <p:spPr>
          <a:xfrm>
            <a:off x="5370818" y="2551836"/>
            <a:ext cx="5036956" cy="1754326"/>
          </a:xfrm>
          <a:prstGeom prst="rect">
            <a:avLst/>
          </a:prstGeom>
          <a:noFill/>
        </p:spPr>
        <p:txBody>
          <a:bodyPr wrap="none" lIns="91440" tIns="45720" rIns="91440" bIns="45720">
            <a:spAutoFit/>
          </a:bodyPr>
          <a:lstStyle/>
          <a:p>
            <a:pPr algn="ctr"/>
            <a:r>
              <a:rPr lang="it-IT" sz="5400" b="0" cap="none" spc="0" dirty="0">
                <a:ln w="0"/>
                <a:solidFill>
                  <a:schemeClr val="accent1"/>
                </a:solidFill>
                <a:effectLst>
                  <a:outerShdw blurRad="38100" dist="25400" dir="5400000" algn="ctr" rotWithShape="0">
                    <a:srgbClr val="6E747A">
                      <a:alpha val="43000"/>
                    </a:srgbClr>
                  </a:outerShdw>
                </a:effectLst>
                <a:latin typeface="Blackadder ITC" panose="04020505051007020D02" pitchFamily="82" charset="0"/>
              </a:rPr>
              <a:t>Pezzillo </a:t>
            </a:r>
          </a:p>
          <a:p>
            <a:pPr algn="ctr"/>
            <a:r>
              <a:rPr lang="it-IT" sz="5400" b="0" cap="none" spc="0" dirty="0">
                <a:ln w="0"/>
                <a:solidFill>
                  <a:schemeClr val="accent1"/>
                </a:solidFill>
                <a:effectLst>
                  <a:outerShdw blurRad="38100" dist="25400" dir="5400000" algn="ctr" rotWithShape="0">
                    <a:srgbClr val="6E747A">
                      <a:alpha val="43000"/>
                    </a:srgbClr>
                  </a:outerShdw>
                </a:effectLst>
                <a:latin typeface="Blackadder ITC" panose="04020505051007020D02" pitchFamily="82" charset="0"/>
              </a:rPr>
              <a:t>Giuseppe Emanuele </a:t>
            </a:r>
          </a:p>
        </p:txBody>
      </p:sp>
    </p:spTree>
  </p:cSld>
  <p:clrMapOvr>
    <a:masterClrMapping/>
  </p:clrMapOvr>
  <mc:AlternateContent xmlns:mc="http://schemas.openxmlformats.org/markup-compatibility/2006" xmlns:p14="http://schemas.microsoft.com/office/powerpoint/2010/main">
    <mc:Choice Requires="p14">
      <p:transition spd="slow" p14:dur="9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9"/>
          <p:cNvSpPr txBox="1"/>
          <p:nvPr/>
        </p:nvSpPr>
        <p:spPr>
          <a:xfrm rot="663">
            <a:off x="303749" y="5167950"/>
            <a:ext cx="9334800" cy="9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Path Navigazionale Gestione Bolle</a:t>
            </a:r>
            <a:endParaRPr sz="3600" b="1" i="1" dirty="0">
              <a:solidFill>
                <a:srgbClr val="0070C0"/>
              </a:solidFill>
              <a:latin typeface="Cambria"/>
              <a:ea typeface="Cambria"/>
              <a:cs typeface="Cambria"/>
              <a:sym typeface="Cambria"/>
            </a:endParaRPr>
          </a:p>
        </p:txBody>
      </p:sp>
      <p:pic>
        <p:nvPicPr>
          <p:cNvPr id="4" name="Immagine 3">
            <a:extLst>
              <a:ext uri="{FF2B5EF4-FFF2-40B4-BE49-F238E27FC236}">
                <a16:creationId xmlns:a16="http://schemas.microsoft.com/office/drawing/2014/main" id="{2DF0728C-F9C7-44E8-9BB2-FF4DB6B09F3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88865" y="614306"/>
            <a:ext cx="8014269" cy="41263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0"/>
          <p:cNvSpPr txBox="1"/>
          <p:nvPr/>
        </p:nvSpPr>
        <p:spPr>
          <a:xfrm>
            <a:off x="111125" y="15875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Obiettivi di design</a:t>
            </a:r>
            <a:endParaRPr sz="3600" b="1" dirty="0">
              <a:solidFill>
                <a:srgbClr val="0070C0"/>
              </a:solidFill>
              <a:latin typeface="Cambria"/>
              <a:ea typeface="Cambria"/>
              <a:cs typeface="Cambria"/>
              <a:sym typeface="Cambria"/>
            </a:endParaRPr>
          </a:p>
        </p:txBody>
      </p:sp>
      <p:sp>
        <p:nvSpPr>
          <p:cNvPr id="393" name="Google Shape;393;p70"/>
          <p:cNvSpPr txBox="1"/>
          <p:nvPr/>
        </p:nvSpPr>
        <p:spPr>
          <a:xfrm>
            <a:off x="1524000" y="1714499"/>
            <a:ext cx="9144000" cy="3532203"/>
          </a:xfrm>
          <a:prstGeom prst="rect">
            <a:avLst/>
          </a:prstGeom>
          <a:noFill/>
          <a:ln>
            <a:noFill/>
          </a:ln>
        </p:spPr>
        <p:txBody>
          <a:bodyPr spcFirstLastPara="1" wrap="square" lIns="91425" tIns="91425" rIns="91425" bIns="91425" anchor="t" anchorCtr="0">
            <a:noAutofit/>
          </a:bodyPr>
          <a:lstStyle/>
          <a:p>
            <a:r>
              <a:rPr lang="it-IT" sz="2400" dirty="0"/>
              <a:t>Il sistema Innovatec Elettronica deve poter essere il più efficiente ed intuitivo possibile. Tale efficienza sarà costruita attraverso rapidi tempi di risposta ad ogni genere di input ma anche differenti politiche di tolleranza all’errore. In più si punterà ad avere una buona manutenibilità attraverso il facile inserimento di nuove funzionalità. Sarà intuitivo attraverso agevoli interfacce. Per ottenere gli obiettivi finali vanno seguiti dei criteri di progettazione tenendo presente: Performance, Affidabilità, Costi, Manutenzione e Utente Finale. </a:t>
            </a: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1000"/>
                                        <p:tgtEl>
                                          <p:spTgt spid="3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 calcmode="lin" valueType="num">
                                      <p:cBhvr additive="base">
                                        <p:cTn id="12" dur="1000"/>
                                        <p:tgtEl>
                                          <p:spTgt spid="3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1"/>
          <p:cNvSpPr txBox="1"/>
          <p:nvPr/>
        </p:nvSpPr>
        <p:spPr>
          <a:xfrm>
            <a:off x="0" y="1917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Obiettivi di design</a:t>
            </a:r>
            <a:endParaRPr sz="3600" b="1" dirty="0">
              <a:solidFill>
                <a:srgbClr val="0070C0"/>
              </a:solidFill>
              <a:latin typeface="Cambria"/>
              <a:ea typeface="Cambria"/>
              <a:cs typeface="Cambria"/>
              <a:sym typeface="Cambria"/>
            </a:endParaRPr>
          </a:p>
        </p:txBody>
      </p:sp>
      <p:sp>
        <p:nvSpPr>
          <p:cNvPr id="399" name="Google Shape;399;p71"/>
          <p:cNvSpPr txBox="1"/>
          <p:nvPr/>
        </p:nvSpPr>
        <p:spPr>
          <a:xfrm>
            <a:off x="1055238" y="1850325"/>
            <a:ext cx="2176200" cy="24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000" b="1" dirty="0">
                <a:solidFill>
                  <a:srgbClr val="0070C0"/>
                </a:solidFill>
                <a:latin typeface="Cambria"/>
                <a:ea typeface="Cambria"/>
                <a:cs typeface="Cambria"/>
                <a:sym typeface="Cambria"/>
              </a:rPr>
              <a:t>Criteri di Performance</a:t>
            </a:r>
            <a:endParaRPr sz="2000" b="1" dirty="0">
              <a:solidFill>
                <a:srgbClr val="0070C0"/>
              </a:solidFill>
              <a:latin typeface="Cambria"/>
              <a:ea typeface="Cambria"/>
              <a:cs typeface="Cambria"/>
              <a:sym typeface="Cambria"/>
            </a:endParaRPr>
          </a:p>
          <a:p>
            <a:pPr marL="0" lvl="0" indent="0" algn="l" rtl="0">
              <a:spcBef>
                <a:spcPts val="0"/>
              </a:spcBef>
              <a:spcAft>
                <a:spcPts val="0"/>
              </a:spcAft>
              <a:buNone/>
            </a:pPr>
            <a:endParaRPr sz="2000" b="1" dirty="0">
              <a:solidFill>
                <a:srgbClr val="AA4415"/>
              </a:solidFill>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Tempo di Risposta</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Throughput</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Memoria</a:t>
            </a:r>
            <a:endParaRPr sz="1600" b="1" dirty="0">
              <a:latin typeface="Cambria"/>
              <a:ea typeface="Cambria"/>
              <a:cs typeface="Cambria"/>
              <a:sym typeface="Cambria"/>
            </a:endParaRPr>
          </a:p>
          <a:p>
            <a:pPr marL="0" lvl="0" indent="0" algn="l" rtl="0">
              <a:spcBef>
                <a:spcPts val="0"/>
              </a:spcBef>
              <a:spcAft>
                <a:spcPts val="0"/>
              </a:spcAft>
              <a:buNone/>
            </a:pPr>
            <a:endParaRPr b="1" dirty="0">
              <a:latin typeface="Cambria"/>
              <a:ea typeface="Cambria"/>
              <a:cs typeface="Cambria"/>
              <a:sym typeface="Cambria"/>
            </a:endParaRPr>
          </a:p>
        </p:txBody>
      </p:sp>
      <p:sp>
        <p:nvSpPr>
          <p:cNvPr id="400" name="Google Shape;400;p71"/>
          <p:cNvSpPr txBox="1"/>
          <p:nvPr/>
        </p:nvSpPr>
        <p:spPr>
          <a:xfrm>
            <a:off x="3231438" y="3185725"/>
            <a:ext cx="2176200" cy="24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000" b="1" dirty="0">
                <a:solidFill>
                  <a:srgbClr val="0070C0"/>
                </a:solidFill>
                <a:latin typeface="Cambria"/>
                <a:ea typeface="Cambria"/>
                <a:cs typeface="Cambria"/>
                <a:sym typeface="Cambria"/>
              </a:rPr>
              <a:t>Criteri di Affidabilità</a:t>
            </a:r>
            <a:endParaRPr sz="2000" b="1" dirty="0">
              <a:solidFill>
                <a:srgbClr val="0070C0"/>
              </a:solidFill>
              <a:latin typeface="Cambria"/>
              <a:ea typeface="Cambria"/>
              <a:cs typeface="Cambria"/>
              <a:sym typeface="Cambria"/>
            </a:endParaRPr>
          </a:p>
          <a:p>
            <a:pPr marL="0" lvl="0" indent="0" algn="l" rtl="0">
              <a:spcBef>
                <a:spcPts val="0"/>
              </a:spcBef>
              <a:spcAft>
                <a:spcPts val="0"/>
              </a:spcAft>
              <a:buNone/>
            </a:pPr>
            <a:endParaRPr sz="2000" b="1" dirty="0">
              <a:solidFill>
                <a:srgbClr val="AA4415"/>
              </a:solidFill>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Disponibilità</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Robustezza</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Tolleranza all’Errore</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Sicurezza</a:t>
            </a:r>
            <a:endParaRPr sz="1600" b="1" dirty="0">
              <a:latin typeface="Cambria"/>
              <a:ea typeface="Cambria"/>
              <a:cs typeface="Cambria"/>
              <a:sym typeface="Cambria"/>
            </a:endParaRPr>
          </a:p>
          <a:p>
            <a:pPr marL="0" lvl="0" indent="0" algn="l" rtl="0">
              <a:spcBef>
                <a:spcPts val="0"/>
              </a:spcBef>
              <a:spcAft>
                <a:spcPts val="0"/>
              </a:spcAft>
              <a:buNone/>
            </a:pPr>
            <a:endParaRPr sz="1600" b="1" dirty="0">
              <a:latin typeface="Cambria"/>
              <a:ea typeface="Cambria"/>
              <a:cs typeface="Cambria"/>
              <a:sym typeface="Cambria"/>
            </a:endParaRPr>
          </a:p>
          <a:p>
            <a:pPr marL="0" lvl="0" indent="0" algn="l" rtl="0">
              <a:spcBef>
                <a:spcPts val="0"/>
              </a:spcBef>
              <a:spcAft>
                <a:spcPts val="0"/>
              </a:spcAft>
              <a:buNone/>
            </a:pPr>
            <a:endParaRPr b="1" dirty="0">
              <a:latin typeface="Cambria"/>
              <a:ea typeface="Cambria"/>
              <a:cs typeface="Cambria"/>
              <a:sym typeface="Cambria"/>
            </a:endParaRPr>
          </a:p>
        </p:txBody>
      </p:sp>
      <p:sp>
        <p:nvSpPr>
          <p:cNvPr id="401" name="Google Shape;401;p71"/>
          <p:cNvSpPr txBox="1"/>
          <p:nvPr/>
        </p:nvSpPr>
        <p:spPr>
          <a:xfrm>
            <a:off x="8404188" y="3614325"/>
            <a:ext cx="2271000" cy="17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000" b="1" dirty="0">
                <a:solidFill>
                  <a:srgbClr val="0070C0"/>
                </a:solidFill>
                <a:latin typeface="Cambria"/>
                <a:ea typeface="Cambria"/>
                <a:cs typeface="Cambria"/>
                <a:sym typeface="Cambria"/>
              </a:rPr>
              <a:t>Criteri per l’Utente finale</a:t>
            </a:r>
            <a:endParaRPr sz="2000" b="1" dirty="0">
              <a:solidFill>
                <a:srgbClr val="0070C0"/>
              </a:solidFill>
              <a:latin typeface="Cambria"/>
              <a:ea typeface="Cambria"/>
              <a:cs typeface="Cambria"/>
              <a:sym typeface="Cambria"/>
            </a:endParaRPr>
          </a:p>
          <a:p>
            <a:pPr marL="0" lvl="0" indent="0" algn="l" rtl="0">
              <a:spcBef>
                <a:spcPts val="0"/>
              </a:spcBef>
              <a:spcAft>
                <a:spcPts val="0"/>
              </a:spcAft>
              <a:buNone/>
            </a:pPr>
            <a:endParaRPr sz="2000" b="1" dirty="0">
              <a:solidFill>
                <a:srgbClr val="AA4415"/>
              </a:solidFill>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Usabilità</a:t>
            </a:r>
            <a:endParaRPr sz="1600" b="1" dirty="0">
              <a:latin typeface="Cambria"/>
              <a:ea typeface="Cambria"/>
              <a:cs typeface="Cambria"/>
              <a:sym typeface="Cambria"/>
            </a:endParaRPr>
          </a:p>
          <a:p>
            <a:pPr marL="0" lvl="0" indent="0" algn="l" rtl="0">
              <a:spcBef>
                <a:spcPts val="0"/>
              </a:spcBef>
              <a:spcAft>
                <a:spcPts val="0"/>
              </a:spcAft>
              <a:buNone/>
            </a:pPr>
            <a:endParaRPr sz="1600" b="1" dirty="0">
              <a:latin typeface="Cambria"/>
              <a:ea typeface="Cambria"/>
              <a:cs typeface="Cambria"/>
              <a:sym typeface="Cambria"/>
            </a:endParaRPr>
          </a:p>
          <a:p>
            <a:pPr marL="0" lvl="0" indent="0" algn="l" rtl="0">
              <a:spcBef>
                <a:spcPts val="0"/>
              </a:spcBef>
              <a:spcAft>
                <a:spcPts val="0"/>
              </a:spcAft>
              <a:buNone/>
            </a:pPr>
            <a:endParaRPr b="1" dirty="0">
              <a:latin typeface="Cambria"/>
              <a:ea typeface="Cambria"/>
              <a:cs typeface="Cambria"/>
              <a:sym typeface="Cambria"/>
            </a:endParaRPr>
          </a:p>
        </p:txBody>
      </p:sp>
      <p:sp>
        <p:nvSpPr>
          <p:cNvPr id="402" name="Google Shape;402;p71"/>
          <p:cNvSpPr txBox="1"/>
          <p:nvPr/>
        </p:nvSpPr>
        <p:spPr>
          <a:xfrm>
            <a:off x="5733388" y="1739025"/>
            <a:ext cx="2176200" cy="26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000" b="1" dirty="0">
                <a:solidFill>
                  <a:srgbClr val="0070C0"/>
                </a:solidFill>
                <a:latin typeface="Cambria"/>
                <a:ea typeface="Cambria"/>
                <a:cs typeface="Cambria"/>
                <a:sym typeface="Cambria"/>
              </a:rPr>
              <a:t>Criteri di Manutenzione</a:t>
            </a:r>
            <a:endParaRPr sz="2000" b="1" dirty="0">
              <a:solidFill>
                <a:srgbClr val="0070C0"/>
              </a:solidFill>
              <a:latin typeface="Cambria"/>
              <a:ea typeface="Cambria"/>
              <a:cs typeface="Cambria"/>
              <a:sym typeface="Cambria"/>
            </a:endParaRPr>
          </a:p>
          <a:p>
            <a:pPr marL="0" lvl="0" indent="0" algn="l" rtl="0">
              <a:spcBef>
                <a:spcPts val="0"/>
              </a:spcBef>
              <a:spcAft>
                <a:spcPts val="0"/>
              </a:spcAft>
              <a:buNone/>
            </a:pPr>
            <a:endParaRPr sz="2000" b="1" dirty="0">
              <a:solidFill>
                <a:srgbClr val="AA4415"/>
              </a:solidFill>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Estensibilità</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Modificabilità</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Tracciabilità dei Requisiti</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Leggibilità</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Portabilità</a:t>
            </a:r>
            <a:endParaRPr sz="1600" b="1" dirty="0">
              <a:latin typeface="Cambria"/>
              <a:ea typeface="Cambria"/>
              <a:cs typeface="Cambria"/>
              <a:sym typeface="Cambria"/>
            </a:endParaRPr>
          </a:p>
          <a:p>
            <a:pPr marL="0" lvl="0" indent="0" algn="l" rtl="0">
              <a:spcBef>
                <a:spcPts val="0"/>
              </a:spcBef>
              <a:spcAft>
                <a:spcPts val="0"/>
              </a:spcAft>
              <a:buNone/>
            </a:pPr>
            <a:endParaRPr sz="1600" b="1" dirty="0">
              <a:latin typeface="Cambria"/>
              <a:ea typeface="Cambria"/>
              <a:cs typeface="Cambria"/>
              <a:sym typeface="Cambria"/>
            </a:endParaRPr>
          </a:p>
          <a:p>
            <a:pPr marL="0" lvl="0" indent="0" algn="l" rtl="0">
              <a:spcBef>
                <a:spcPts val="0"/>
              </a:spcBef>
              <a:spcAft>
                <a:spcPts val="0"/>
              </a:spcAft>
              <a:buNone/>
            </a:pPr>
            <a:endParaRPr sz="1600" b="1" dirty="0">
              <a:latin typeface="Cambria"/>
              <a:ea typeface="Cambria"/>
              <a:cs typeface="Cambria"/>
              <a:sym typeface="Cambria"/>
            </a:endParaRPr>
          </a:p>
          <a:p>
            <a:pPr marL="0" lvl="0" indent="0" algn="l" rtl="0">
              <a:spcBef>
                <a:spcPts val="0"/>
              </a:spcBef>
              <a:spcAft>
                <a:spcPts val="0"/>
              </a:spcAft>
              <a:buNone/>
            </a:pPr>
            <a:endParaRPr b="1" dirty="0">
              <a:latin typeface="Cambria"/>
              <a:ea typeface="Cambria"/>
              <a:cs typeface="Cambria"/>
              <a:sym typeface="Cambria"/>
            </a:endParaRPr>
          </a:p>
        </p:txBody>
      </p:sp>
      <p:sp>
        <p:nvSpPr>
          <p:cNvPr id="403" name="Google Shape;403;p71"/>
          <p:cNvSpPr txBox="1"/>
          <p:nvPr/>
        </p:nvSpPr>
        <p:spPr>
          <a:xfrm>
            <a:off x="8404188" y="1524725"/>
            <a:ext cx="2271000" cy="17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000" b="1" dirty="0">
                <a:solidFill>
                  <a:srgbClr val="0070C0"/>
                </a:solidFill>
                <a:latin typeface="Cambria"/>
                <a:ea typeface="Cambria"/>
                <a:cs typeface="Cambria"/>
                <a:sym typeface="Cambria"/>
              </a:rPr>
              <a:t>Criteri di Costo</a:t>
            </a:r>
            <a:endParaRPr sz="2000" b="1" dirty="0">
              <a:solidFill>
                <a:srgbClr val="0070C0"/>
              </a:solidFill>
              <a:latin typeface="Cambria"/>
              <a:ea typeface="Cambria"/>
              <a:cs typeface="Cambria"/>
              <a:sym typeface="Cambria"/>
            </a:endParaRPr>
          </a:p>
          <a:p>
            <a:pPr marL="0" lvl="0" indent="0" algn="l" rtl="0">
              <a:spcBef>
                <a:spcPts val="0"/>
              </a:spcBef>
              <a:spcAft>
                <a:spcPts val="0"/>
              </a:spcAft>
              <a:buNone/>
            </a:pPr>
            <a:endParaRPr sz="2000" b="1" dirty="0">
              <a:solidFill>
                <a:srgbClr val="AA4415"/>
              </a:solidFill>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Sviluppo</a:t>
            </a:r>
            <a:endParaRPr sz="1600" b="1" dirty="0">
              <a:latin typeface="Cambria"/>
              <a:ea typeface="Cambria"/>
              <a:cs typeface="Cambria"/>
              <a:sym typeface="Cambria"/>
            </a:endParaRPr>
          </a:p>
          <a:p>
            <a:pPr marL="457200" lvl="0" indent="-330200" algn="l" rtl="0">
              <a:spcBef>
                <a:spcPts val="0"/>
              </a:spcBef>
              <a:spcAft>
                <a:spcPts val="0"/>
              </a:spcAft>
              <a:buSzPts val="1600"/>
              <a:buFont typeface="Cambria"/>
              <a:buChar char="●"/>
            </a:pPr>
            <a:r>
              <a:rPr lang="it-IT" sz="1600" b="1" dirty="0">
                <a:latin typeface="Cambria"/>
                <a:ea typeface="Cambria"/>
                <a:cs typeface="Cambria"/>
                <a:sym typeface="Cambria"/>
              </a:rPr>
              <a:t>Costo Amministrazione</a:t>
            </a:r>
            <a:endParaRPr sz="1600" b="1" dirty="0">
              <a:latin typeface="Cambria"/>
              <a:ea typeface="Cambria"/>
              <a:cs typeface="Cambria"/>
              <a:sym typeface="Cambria"/>
            </a:endParaRPr>
          </a:p>
          <a:p>
            <a:pPr marL="0" lvl="0" indent="0" algn="l" rtl="0">
              <a:spcBef>
                <a:spcPts val="0"/>
              </a:spcBef>
              <a:spcAft>
                <a:spcPts val="0"/>
              </a:spcAft>
              <a:buNone/>
            </a:pPr>
            <a:endParaRPr sz="1600" b="1" dirty="0">
              <a:latin typeface="Cambria"/>
              <a:ea typeface="Cambria"/>
              <a:cs typeface="Cambria"/>
              <a:sym typeface="Cambria"/>
            </a:endParaRPr>
          </a:p>
          <a:p>
            <a:pPr marL="0" lvl="0" indent="0" algn="l" rtl="0">
              <a:spcBef>
                <a:spcPts val="0"/>
              </a:spcBef>
              <a:spcAft>
                <a:spcPts val="0"/>
              </a:spcAft>
              <a:buNone/>
            </a:pPr>
            <a:endParaRPr b="1" dirty="0">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399"/>
                                        </p:tgtEl>
                                        <p:attrNameLst>
                                          <p:attrName>style.visibility</p:attrName>
                                        </p:attrNameLst>
                                      </p:cBhvr>
                                      <p:to>
                                        <p:strVal val="visible"/>
                                      </p:to>
                                    </p:set>
                                    <p:anim calcmode="lin" valueType="num">
                                      <p:cBhvr additive="base">
                                        <p:cTn id="12" dur="1000"/>
                                        <p:tgtEl>
                                          <p:spTgt spid="39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 calcmode="lin" valueType="num">
                                      <p:cBhvr additive="base">
                                        <p:cTn id="17" dur="1000"/>
                                        <p:tgtEl>
                                          <p:spTgt spid="40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402"/>
                                        </p:tgtEl>
                                        <p:attrNameLst>
                                          <p:attrName>style.visibility</p:attrName>
                                        </p:attrNameLst>
                                      </p:cBhvr>
                                      <p:to>
                                        <p:strVal val="visible"/>
                                      </p:to>
                                    </p:set>
                                    <p:anim calcmode="lin" valueType="num">
                                      <p:cBhvr additive="base">
                                        <p:cTn id="22" dur="1000"/>
                                        <p:tgtEl>
                                          <p:spTgt spid="40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403"/>
                                        </p:tgtEl>
                                        <p:attrNameLst>
                                          <p:attrName>style.visibility</p:attrName>
                                        </p:attrNameLst>
                                      </p:cBhvr>
                                      <p:to>
                                        <p:strVal val="visible"/>
                                      </p:to>
                                    </p:set>
                                    <p:anim calcmode="lin" valueType="num">
                                      <p:cBhvr additive="base">
                                        <p:cTn id="27" dur="1000"/>
                                        <p:tgtEl>
                                          <p:spTgt spid="40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01"/>
                                        </p:tgtEl>
                                        <p:attrNameLst>
                                          <p:attrName>style.visibility</p:attrName>
                                        </p:attrNameLst>
                                      </p:cBhvr>
                                      <p:to>
                                        <p:strVal val="visible"/>
                                      </p:to>
                                    </p:set>
                                    <p:anim calcmode="lin" valueType="num">
                                      <p:cBhvr additive="base">
                                        <p:cTn id="32" dur="1000"/>
                                        <p:tgtEl>
                                          <p:spTgt spid="4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2"/>
          <p:cNvSpPr txBox="1"/>
          <p:nvPr/>
        </p:nvSpPr>
        <p:spPr>
          <a:xfrm>
            <a:off x="-69275" y="1917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Architettura del Sistema</a:t>
            </a:r>
            <a:endParaRPr sz="3600" b="1" dirty="0">
              <a:solidFill>
                <a:srgbClr val="0070C0"/>
              </a:solidFill>
              <a:latin typeface="Cambria"/>
              <a:ea typeface="Cambria"/>
              <a:cs typeface="Cambria"/>
              <a:sym typeface="Cambria"/>
            </a:endParaRPr>
          </a:p>
        </p:txBody>
      </p:sp>
      <p:sp>
        <p:nvSpPr>
          <p:cNvPr id="409" name="Google Shape;409;p72"/>
          <p:cNvSpPr txBox="1"/>
          <p:nvPr/>
        </p:nvSpPr>
        <p:spPr>
          <a:xfrm>
            <a:off x="2550602" y="2892037"/>
            <a:ext cx="3095596" cy="1351489"/>
          </a:xfrm>
          <a:prstGeom prst="rect">
            <a:avLst/>
          </a:prstGeom>
          <a:noFill/>
          <a:ln>
            <a:noFill/>
          </a:ln>
        </p:spPr>
        <p:txBody>
          <a:bodyPr spcFirstLastPara="1" wrap="square" lIns="91425" tIns="91425" rIns="91425" bIns="91425" anchor="t" anchorCtr="0">
            <a:noAutofit/>
          </a:bodyPr>
          <a:lstStyle/>
          <a:p>
            <a:pPr marL="451485" lvl="0" indent="0" algn="l" rtl="0">
              <a:lnSpc>
                <a:spcPct val="115000"/>
              </a:lnSpc>
              <a:spcBef>
                <a:spcPts val="0"/>
              </a:spcBef>
              <a:spcAft>
                <a:spcPts val="0"/>
              </a:spcAft>
              <a:buNone/>
            </a:pPr>
            <a:endParaRPr sz="2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it-IT" sz="2500" b="1" dirty="0">
                <a:solidFill>
                  <a:srgbClr val="0070C0"/>
                </a:solidFill>
                <a:latin typeface="Cambria"/>
                <a:ea typeface="Cambria"/>
                <a:cs typeface="Cambria"/>
                <a:sym typeface="Cambria"/>
              </a:rPr>
              <a:t>Sistema corrente</a:t>
            </a:r>
            <a:endParaRPr sz="2500" b="1" dirty="0">
              <a:solidFill>
                <a:srgbClr val="0070C0"/>
              </a:solidFill>
              <a:latin typeface="Cambria"/>
              <a:ea typeface="Cambria"/>
              <a:cs typeface="Cambria"/>
              <a:sym typeface="Cambria"/>
            </a:endParaRPr>
          </a:p>
          <a:p>
            <a:pPr marL="451485" lvl="0" indent="0" algn="l" rtl="0">
              <a:lnSpc>
                <a:spcPct val="115000"/>
              </a:lnSpc>
              <a:spcBef>
                <a:spcPts val="0"/>
              </a:spcBef>
              <a:spcAft>
                <a:spcPts val="0"/>
              </a:spcAft>
              <a:buNone/>
            </a:pPr>
            <a:endParaRPr sz="2000" dirty="0">
              <a:solidFill>
                <a:schemeClr val="dk1"/>
              </a:solidFill>
              <a:latin typeface="Cambria"/>
              <a:ea typeface="Cambria"/>
              <a:cs typeface="Cambria"/>
              <a:sym typeface="Cambria"/>
            </a:endParaRPr>
          </a:p>
          <a:p>
            <a:pPr marL="451485" lvl="0" indent="0" algn="l" rtl="0">
              <a:lnSpc>
                <a:spcPct val="115000"/>
              </a:lnSpc>
              <a:spcBef>
                <a:spcPts val="0"/>
              </a:spcBef>
              <a:spcAft>
                <a:spcPts val="0"/>
              </a:spcAft>
              <a:buNone/>
            </a:pPr>
            <a:endParaRPr sz="2000" dirty="0">
              <a:solidFill>
                <a:schemeClr val="dk1"/>
              </a:solidFill>
              <a:latin typeface="Cambria"/>
              <a:ea typeface="Cambria"/>
              <a:cs typeface="Cambria"/>
              <a:sym typeface="Cambria"/>
            </a:endParaRPr>
          </a:p>
        </p:txBody>
      </p:sp>
      <p:pic>
        <p:nvPicPr>
          <p:cNvPr id="5" name="Immagine 4" descr="C:\Users\Giuseppe Emanuele\Desktop\Class Diagram1.jpg">
            <a:extLst>
              <a:ext uri="{FF2B5EF4-FFF2-40B4-BE49-F238E27FC236}">
                <a16:creationId xmlns:a16="http://schemas.microsoft.com/office/drawing/2014/main" id="{55C1137A-5D8C-440F-8B08-E51E4D1348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24582" y="843379"/>
            <a:ext cx="4718851" cy="48900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8"/>
                                        </p:tgtEl>
                                        <p:attrNameLst>
                                          <p:attrName>style.visibility</p:attrName>
                                        </p:attrNameLst>
                                      </p:cBhvr>
                                      <p:to>
                                        <p:strVal val="visible"/>
                                      </p:to>
                                    </p:set>
                                    <p:anim calcmode="lin" valueType="num">
                                      <p:cBhvr additive="base">
                                        <p:cTn id="7" dur="1000"/>
                                        <p:tgtEl>
                                          <p:spTgt spid="40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3"/>
          <p:cNvSpPr txBox="1"/>
          <p:nvPr/>
        </p:nvSpPr>
        <p:spPr>
          <a:xfrm>
            <a:off x="3856526" y="545238"/>
            <a:ext cx="4478948" cy="1066800"/>
          </a:xfrm>
          <a:prstGeom prst="rect">
            <a:avLst/>
          </a:prstGeom>
          <a:noFill/>
          <a:ln>
            <a:noFill/>
          </a:ln>
        </p:spPr>
        <p:txBody>
          <a:bodyPr spcFirstLastPara="1" wrap="square" lIns="91425" tIns="91425" rIns="91425" bIns="91425" anchor="t" anchorCtr="0">
            <a:noAutofit/>
          </a:bodyPr>
          <a:lstStyle/>
          <a:p>
            <a:pPr marL="451485" lvl="0" indent="0" algn="l" rtl="0">
              <a:lnSpc>
                <a:spcPct val="115000"/>
              </a:lnSpc>
              <a:spcBef>
                <a:spcPts val="0"/>
              </a:spcBef>
              <a:spcAft>
                <a:spcPts val="0"/>
              </a:spcAft>
              <a:buNone/>
            </a:pPr>
            <a:endParaRPr sz="2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it-IT" sz="2500" b="1" dirty="0">
                <a:solidFill>
                  <a:srgbClr val="0070C0"/>
                </a:solidFill>
                <a:latin typeface="Cambria"/>
                <a:ea typeface="Cambria"/>
                <a:cs typeface="Cambria"/>
                <a:sym typeface="Cambria"/>
              </a:rPr>
              <a:t>Decomposizione del Sistema</a:t>
            </a:r>
            <a:endParaRPr sz="2500" b="1" dirty="0">
              <a:solidFill>
                <a:srgbClr val="0070C0"/>
              </a:solidFill>
              <a:latin typeface="Cambria"/>
              <a:ea typeface="Cambria"/>
              <a:cs typeface="Cambria"/>
              <a:sym typeface="Cambria"/>
            </a:endParaRPr>
          </a:p>
          <a:p>
            <a:pPr marL="0" lvl="0" indent="0" algn="l" rtl="0">
              <a:lnSpc>
                <a:spcPct val="115000"/>
              </a:lnSpc>
              <a:spcBef>
                <a:spcPts val="0"/>
              </a:spcBef>
              <a:spcAft>
                <a:spcPts val="0"/>
              </a:spcAft>
              <a:buNone/>
            </a:pPr>
            <a:endParaRPr sz="2500" b="1" dirty="0">
              <a:solidFill>
                <a:srgbClr val="AA4415"/>
              </a:solidFill>
              <a:latin typeface="Cambria"/>
              <a:ea typeface="Cambria"/>
              <a:cs typeface="Cambria"/>
              <a:sym typeface="Cambria"/>
            </a:endParaRPr>
          </a:p>
        </p:txBody>
      </p:sp>
      <p:sp>
        <p:nvSpPr>
          <p:cNvPr id="416" name="Google Shape;416;p73"/>
          <p:cNvSpPr txBox="1"/>
          <p:nvPr/>
        </p:nvSpPr>
        <p:spPr>
          <a:xfrm>
            <a:off x="1706865" y="112686"/>
            <a:ext cx="8778269" cy="7129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Architettura del Sistema</a:t>
            </a:r>
            <a:endParaRPr sz="3600" b="1" dirty="0">
              <a:solidFill>
                <a:srgbClr val="0070C0"/>
              </a:solidFill>
              <a:latin typeface="Cambria"/>
              <a:ea typeface="Cambria"/>
              <a:cs typeface="Cambria"/>
              <a:sym typeface="Cambria"/>
            </a:endParaRPr>
          </a:p>
        </p:txBody>
      </p:sp>
      <p:sp>
        <p:nvSpPr>
          <p:cNvPr id="417" name="Google Shape;417;p73"/>
          <p:cNvSpPr txBox="1"/>
          <p:nvPr/>
        </p:nvSpPr>
        <p:spPr>
          <a:xfrm>
            <a:off x="519600" y="1477947"/>
            <a:ext cx="11465254" cy="4301415"/>
          </a:xfrm>
          <a:prstGeom prst="rect">
            <a:avLst/>
          </a:prstGeom>
          <a:noFill/>
          <a:ln>
            <a:noFill/>
          </a:ln>
        </p:spPr>
        <p:txBody>
          <a:bodyPr spcFirstLastPara="1" wrap="square" lIns="91425" tIns="91425" rIns="91425" bIns="91425" anchor="t" anchorCtr="0">
            <a:noAutofit/>
          </a:bodyPr>
          <a:lstStyle/>
          <a:p>
            <a:r>
              <a:rPr lang="it-IT" sz="1800" dirty="0"/>
              <a:t>Per la realizzazione del software Innovatec Elettronica, si è scelta un’architettura three-layer in versione Client/Server. Questa particolare architettura software prevede la divisione dell’applicazione in 3 strati, dedicati rispettivamente all’interfaccia utente, alla logica di business e alla gestione dei dati persistenti.</a:t>
            </a:r>
          </a:p>
          <a:p>
            <a:r>
              <a:rPr lang="it-IT" sz="1800" dirty="0"/>
              <a:t> </a:t>
            </a:r>
          </a:p>
          <a:p>
            <a:r>
              <a:rPr lang="it-IT" sz="1800" b="1" dirty="0"/>
              <a:t>1. Il Presentation Layer: </a:t>
            </a:r>
            <a:r>
              <a:rPr lang="it-IT" sz="1800" dirty="0"/>
              <a:t>Include tutte le interfacce grafiche e in generale i boundary</a:t>
            </a:r>
          </a:p>
          <a:p>
            <a:r>
              <a:rPr lang="it-IT" sz="1800" dirty="0"/>
              <a:t>objects, come le form con cui interagisce l'utente. L’interfaccia verso l’utente è</a:t>
            </a:r>
          </a:p>
          <a:p>
            <a:r>
              <a:rPr lang="it-IT" sz="1800" dirty="0"/>
              <a:t>rappresentata da un Web server e da eventuali contenuti dinamici (es. pagine jsp).</a:t>
            </a:r>
          </a:p>
          <a:p>
            <a:r>
              <a:rPr lang="it-IT" sz="1800" dirty="0"/>
              <a:t> </a:t>
            </a:r>
          </a:p>
          <a:p>
            <a:r>
              <a:rPr lang="it-IT" sz="1800" b="1" dirty="0"/>
              <a:t>2. L’application Layer: </a:t>
            </a:r>
            <a:r>
              <a:rPr lang="it-IT" sz="1800" dirty="0"/>
              <a:t>include tutti gli oggetti relativi al controllo e all’elaborazione</a:t>
            </a:r>
          </a:p>
          <a:p>
            <a:r>
              <a:rPr lang="it-IT" sz="1800" dirty="0"/>
              <a:t>dei dati. Questo avviene interrogando il database tramite lo storage layer per generare contenuti dinamici e accedere a dati persistenti.</a:t>
            </a:r>
          </a:p>
          <a:p>
            <a:r>
              <a:rPr lang="it-IT" sz="1800" dirty="0"/>
              <a:t> </a:t>
            </a:r>
          </a:p>
          <a:p>
            <a:r>
              <a:rPr lang="it-IT" sz="1800" b="1" dirty="0"/>
              <a:t>3. Lo storage Layer: </a:t>
            </a:r>
            <a:r>
              <a:rPr lang="it-IT" sz="1800" dirty="0"/>
              <a:t>effettua la memorizzazione, il recupero e l'interrogazione degli</a:t>
            </a:r>
          </a:p>
          <a:p>
            <a:r>
              <a:rPr lang="it-IT" sz="1800" dirty="0"/>
              <a:t>oggetti persistenti. I dati, i quali possono essere acceduti dall’application layer, sono</a:t>
            </a:r>
          </a:p>
          <a:p>
            <a:r>
              <a:rPr lang="it-IT" sz="1800" dirty="0"/>
              <a:t>depositati in maniera persistente su un database tramite DBMS.</a:t>
            </a:r>
          </a:p>
          <a:p>
            <a:pPr marL="270510" lvl="0" indent="0" algn="l" rtl="0">
              <a:lnSpc>
                <a:spcPct val="115000"/>
              </a:lnSpc>
              <a:spcBef>
                <a:spcPts val="0"/>
              </a:spcBef>
              <a:spcAft>
                <a:spcPts val="0"/>
              </a:spcAft>
              <a:buClr>
                <a:schemeClr val="dk1"/>
              </a:buClr>
              <a:buSzPts val="1100"/>
              <a:buFont typeface="Arial"/>
              <a:buNone/>
            </a:pPr>
            <a:endParaRPr sz="1600" dirty="0">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1000"/>
                                        <p:tgtEl>
                                          <p:spTgt spid="41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additive="base">
                                        <p:cTn id="12" dur="1000"/>
                                        <p:tgtEl>
                                          <p:spTgt spid="41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7"/>
                                        </p:tgtEl>
                                        <p:attrNameLst>
                                          <p:attrName>style.visibility</p:attrName>
                                        </p:attrNameLst>
                                      </p:cBhvr>
                                      <p:to>
                                        <p:strVal val="visible"/>
                                      </p:to>
                                    </p:set>
                                    <p:anim calcmode="lin" valueType="num">
                                      <p:cBhvr additive="base">
                                        <p:cTn id="17" dur="1000"/>
                                        <p:tgtEl>
                                          <p:spTgt spid="4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4"/>
          <p:cNvSpPr txBox="1"/>
          <p:nvPr/>
        </p:nvSpPr>
        <p:spPr>
          <a:xfrm>
            <a:off x="138525" y="1744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Mapping HW/SW</a:t>
            </a:r>
            <a:endParaRPr sz="3600" b="1" dirty="0">
              <a:solidFill>
                <a:srgbClr val="0070C0"/>
              </a:solidFill>
              <a:latin typeface="Cambria"/>
              <a:ea typeface="Cambria"/>
              <a:cs typeface="Cambria"/>
              <a:sym typeface="Cambria"/>
            </a:endParaRPr>
          </a:p>
        </p:txBody>
      </p:sp>
      <p:sp>
        <p:nvSpPr>
          <p:cNvPr id="423" name="Google Shape;423;p74"/>
          <p:cNvSpPr txBox="1"/>
          <p:nvPr/>
        </p:nvSpPr>
        <p:spPr>
          <a:xfrm>
            <a:off x="204185" y="1362075"/>
            <a:ext cx="6019061" cy="44078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2000" dirty="0">
                <a:latin typeface="+mn-lt"/>
                <a:ea typeface="Cambria"/>
                <a:cs typeface="Cambria"/>
                <a:sym typeface="Cambria"/>
              </a:rPr>
              <a:t>La struttura hardware proposta è costituita da un server centrale e dai client cioè un</a:t>
            </a:r>
            <a:endParaRPr sz="2000" dirty="0">
              <a:latin typeface="+mn-lt"/>
              <a:ea typeface="Cambria"/>
              <a:cs typeface="Cambria"/>
              <a:sym typeface="Cambria"/>
            </a:endParaRPr>
          </a:p>
          <a:p>
            <a:pPr marL="0" lvl="0" indent="0" algn="l" rtl="0">
              <a:spcBef>
                <a:spcPts val="0"/>
              </a:spcBef>
              <a:spcAft>
                <a:spcPts val="0"/>
              </a:spcAft>
              <a:buClr>
                <a:schemeClr val="dk1"/>
              </a:buClr>
              <a:buSzPts val="1100"/>
              <a:buFont typeface="Arial"/>
              <a:buNone/>
            </a:pPr>
            <a:r>
              <a:rPr lang="it-IT" sz="2000" dirty="0">
                <a:latin typeface="+mn-lt"/>
                <a:ea typeface="Cambria"/>
                <a:cs typeface="Cambria"/>
                <a:sym typeface="Cambria"/>
              </a:rPr>
              <a:t>qualsiasi computer al quale un utente può collegarsi per sfruttare il browser per</a:t>
            </a:r>
            <a:endParaRPr sz="2000" dirty="0">
              <a:latin typeface="+mn-lt"/>
              <a:ea typeface="Cambria"/>
              <a:cs typeface="Cambria"/>
              <a:sym typeface="Cambria"/>
            </a:endParaRPr>
          </a:p>
          <a:p>
            <a:pPr marL="0" lvl="0" indent="0" algn="l" rtl="0">
              <a:spcBef>
                <a:spcPts val="0"/>
              </a:spcBef>
              <a:spcAft>
                <a:spcPts val="0"/>
              </a:spcAft>
              <a:buClr>
                <a:schemeClr val="dk1"/>
              </a:buClr>
              <a:buSzPts val="1100"/>
              <a:buFont typeface="Arial"/>
              <a:buNone/>
            </a:pPr>
            <a:r>
              <a:rPr lang="it-IT" sz="2000" dirty="0">
                <a:latin typeface="+mn-lt"/>
                <a:ea typeface="Cambria"/>
                <a:cs typeface="Cambria"/>
                <a:sym typeface="Cambria"/>
              </a:rPr>
              <a:t>accedere al sistema Innovatec Elettronica. </a:t>
            </a:r>
          </a:p>
          <a:p>
            <a:pPr>
              <a:buClr>
                <a:schemeClr val="dk1"/>
              </a:buClr>
              <a:buSzPts val="1100"/>
            </a:pPr>
            <a:r>
              <a:rPr lang="it-IT" sz="2000" dirty="0">
                <a:latin typeface="+mn-lt"/>
              </a:rPr>
              <a:t>Al server si collegano i client ed il database, il tipo di utente è determinato in fase di autenticazione controllando nel database il tipo di utente che corrisponde allo Username inserito in quel client. I client dovranno effettuare richieste al server per eseguire le operazioni legate alle loro rispettive funzionalità. II client ed il server saranno connesse tramite una rete che utilizzerà il protocollo HTTP.</a:t>
            </a:r>
          </a:p>
          <a:p>
            <a:pPr marL="0" lvl="0" indent="0" algn="l" rtl="0">
              <a:spcBef>
                <a:spcPts val="0"/>
              </a:spcBef>
              <a:spcAft>
                <a:spcPts val="0"/>
              </a:spcAft>
              <a:buClr>
                <a:schemeClr val="dk1"/>
              </a:buClr>
              <a:buSzPts val="1100"/>
              <a:buFont typeface="Arial"/>
              <a:buNone/>
            </a:pPr>
            <a:endParaRPr sz="2000" dirty="0">
              <a:latin typeface="Cambria"/>
              <a:ea typeface="Cambria"/>
              <a:cs typeface="Cambria"/>
              <a:sym typeface="Cambria"/>
            </a:endParaRPr>
          </a:p>
          <a:p>
            <a:pPr marL="0" lvl="0" indent="0" algn="l" rtl="0">
              <a:spcBef>
                <a:spcPts val="0"/>
              </a:spcBef>
              <a:spcAft>
                <a:spcPts val="0"/>
              </a:spcAft>
              <a:buNone/>
            </a:pPr>
            <a:endParaRPr dirty="0"/>
          </a:p>
        </p:txBody>
      </p:sp>
      <p:pic>
        <p:nvPicPr>
          <p:cNvPr id="424" name="Google Shape;424;p74"/>
          <p:cNvPicPr preferRelativeResize="0"/>
          <p:nvPr/>
        </p:nvPicPr>
        <p:blipFill>
          <a:blip r:embed="rId3">
            <a:alphaModFix/>
          </a:blip>
          <a:stretch>
            <a:fillRect/>
          </a:stretch>
        </p:blipFill>
        <p:spPr>
          <a:xfrm>
            <a:off x="6309873" y="1362075"/>
            <a:ext cx="5481849" cy="4407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1000"/>
                                        <p:tgtEl>
                                          <p:spTgt spid="42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3"/>
                                        </p:tgtEl>
                                        <p:attrNameLst>
                                          <p:attrName>style.visibility</p:attrName>
                                        </p:attrNameLst>
                                      </p:cBhvr>
                                      <p:to>
                                        <p:strVal val="visible"/>
                                      </p:to>
                                    </p:set>
                                    <p:anim calcmode="lin" valueType="num">
                                      <p:cBhvr additive="base">
                                        <p:cTn id="12" dur="1000"/>
                                        <p:tgtEl>
                                          <p:spTgt spid="42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424"/>
                                        </p:tgtEl>
                                        <p:attrNameLst>
                                          <p:attrName>style.visibility</p:attrName>
                                        </p:attrNameLst>
                                      </p:cBhvr>
                                      <p:to>
                                        <p:strVal val="visible"/>
                                      </p:to>
                                    </p:set>
                                    <p:anim calcmode="lin" valueType="num">
                                      <p:cBhvr additive="base">
                                        <p:cTn id="15" dur="1000"/>
                                        <p:tgtEl>
                                          <p:spTgt spid="4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5"/>
          <p:cNvSpPr txBox="1"/>
          <p:nvPr/>
        </p:nvSpPr>
        <p:spPr>
          <a:xfrm>
            <a:off x="138525" y="1744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Gestione Dati Persistenti</a:t>
            </a:r>
            <a:endParaRPr sz="3600" b="1" dirty="0">
              <a:solidFill>
                <a:srgbClr val="0070C0"/>
              </a:solidFill>
              <a:latin typeface="Cambria"/>
              <a:ea typeface="Cambria"/>
              <a:cs typeface="Cambria"/>
              <a:sym typeface="Cambria"/>
            </a:endParaRPr>
          </a:p>
        </p:txBody>
      </p:sp>
      <p:sp>
        <p:nvSpPr>
          <p:cNvPr id="430" name="Google Shape;430;p75"/>
          <p:cNvSpPr txBox="1"/>
          <p:nvPr/>
        </p:nvSpPr>
        <p:spPr>
          <a:xfrm>
            <a:off x="911250" y="1714525"/>
            <a:ext cx="10369500" cy="21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000" dirty="0">
                <a:latin typeface="Cambria"/>
                <a:ea typeface="Cambria"/>
                <a:cs typeface="Cambria"/>
                <a:sym typeface="Cambria"/>
              </a:rPr>
              <a:t>Per tenere traccia dei dati utili è stata utilizzata la tecnologia MYSQL.</a:t>
            </a:r>
            <a:endParaRPr sz="2000" dirty="0">
              <a:latin typeface="Cambria"/>
              <a:ea typeface="Cambria"/>
              <a:cs typeface="Cambria"/>
              <a:sym typeface="Cambria"/>
            </a:endParaRPr>
          </a:p>
          <a:p>
            <a:pPr marL="0" lvl="0" indent="0" algn="l" rtl="0">
              <a:spcBef>
                <a:spcPts val="0"/>
              </a:spcBef>
              <a:spcAft>
                <a:spcPts val="0"/>
              </a:spcAft>
              <a:buNone/>
            </a:pPr>
            <a:endParaRPr sz="2000" dirty="0">
              <a:latin typeface="Cambria"/>
              <a:ea typeface="Cambria"/>
              <a:cs typeface="Cambria"/>
              <a:sym typeface="Cambria"/>
            </a:endParaRPr>
          </a:p>
          <a:p>
            <a:pPr marL="0" lvl="0" indent="0" algn="l" rtl="0">
              <a:spcBef>
                <a:spcPts val="0"/>
              </a:spcBef>
              <a:spcAft>
                <a:spcPts val="0"/>
              </a:spcAft>
              <a:buNone/>
            </a:pPr>
            <a:r>
              <a:rPr lang="it-IT" sz="2000" dirty="0">
                <a:latin typeface="Cambria"/>
                <a:ea typeface="Cambria"/>
                <a:cs typeface="Cambria"/>
                <a:sym typeface="Cambria"/>
              </a:rPr>
              <a:t>MySQL permette la creazione di database relazionali, ossia consente la conservazione dei dati in tabelle separate anziché in un'unica grande entità. Questo permette di raggiungere un'ottima velocità e flessibilità di accesso ai dati ed una maggiore modellazione delle basi di dati.</a:t>
            </a:r>
            <a:endParaRPr sz="20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endParaRPr sz="2000" dirty="0">
              <a:latin typeface="Cambria"/>
              <a:ea typeface="Cambria"/>
              <a:cs typeface="Cambria"/>
              <a:sym typeface="Cambria"/>
            </a:endParaRPr>
          </a:p>
          <a:p>
            <a:pPr marL="0" lvl="0" indent="0" algn="l" rtl="0">
              <a:spcBef>
                <a:spcPts val="0"/>
              </a:spcBef>
              <a:spcAft>
                <a:spcPts val="0"/>
              </a:spcAft>
              <a:buNone/>
            </a:pPr>
            <a:endParaRPr sz="1800" dirty="0">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9"/>
                                        </p:tgtEl>
                                        <p:attrNameLst>
                                          <p:attrName>style.visibility</p:attrName>
                                        </p:attrNameLst>
                                      </p:cBhvr>
                                      <p:to>
                                        <p:strVal val="visible"/>
                                      </p:to>
                                    </p:set>
                                    <p:anim calcmode="lin" valueType="num">
                                      <p:cBhvr additive="base">
                                        <p:cTn id="7" dur="1000"/>
                                        <p:tgtEl>
                                          <p:spTgt spid="42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30"/>
                                        </p:tgtEl>
                                        <p:attrNameLst>
                                          <p:attrName>style.visibility</p:attrName>
                                        </p:attrNameLst>
                                      </p:cBhvr>
                                      <p:to>
                                        <p:strVal val="visible"/>
                                      </p:to>
                                    </p:set>
                                    <p:anim calcmode="lin" valueType="num">
                                      <p:cBhvr additive="base">
                                        <p:cTn id="12" dur="1000"/>
                                        <p:tgtEl>
                                          <p:spTgt spid="4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6"/>
          <p:cNvSpPr txBox="1"/>
          <p:nvPr/>
        </p:nvSpPr>
        <p:spPr>
          <a:xfrm>
            <a:off x="138525" y="1744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Gestione Dati Persistenti</a:t>
            </a:r>
            <a:endParaRPr sz="3600" b="1" dirty="0">
              <a:solidFill>
                <a:srgbClr val="0070C0"/>
              </a:solidFill>
              <a:latin typeface="Cambria"/>
              <a:ea typeface="Cambria"/>
              <a:cs typeface="Cambria"/>
              <a:sym typeface="Cambria"/>
            </a:endParaRPr>
          </a:p>
        </p:txBody>
      </p:sp>
      <p:sp>
        <p:nvSpPr>
          <p:cNvPr id="436" name="Google Shape;436;p76"/>
          <p:cNvSpPr txBox="1"/>
          <p:nvPr/>
        </p:nvSpPr>
        <p:spPr>
          <a:xfrm>
            <a:off x="1331538" y="3126321"/>
            <a:ext cx="1749013" cy="6053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200" b="1" dirty="0">
                <a:solidFill>
                  <a:srgbClr val="0070C0"/>
                </a:solidFill>
                <a:latin typeface="Cambria"/>
                <a:ea typeface="Cambria"/>
                <a:cs typeface="Cambria"/>
                <a:sym typeface="Cambria"/>
              </a:rPr>
              <a:t>Modello ER</a:t>
            </a:r>
            <a:endParaRPr sz="2200" b="1" dirty="0">
              <a:solidFill>
                <a:srgbClr val="0070C0"/>
              </a:solidFill>
              <a:latin typeface="Cambria"/>
              <a:ea typeface="Cambria"/>
              <a:cs typeface="Cambria"/>
              <a:sym typeface="Cambria"/>
            </a:endParaRPr>
          </a:p>
        </p:txBody>
      </p:sp>
      <p:pic>
        <p:nvPicPr>
          <p:cNvPr id="5" name="Immagine 4">
            <a:extLst>
              <a:ext uri="{FF2B5EF4-FFF2-40B4-BE49-F238E27FC236}">
                <a16:creationId xmlns:a16="http://schemas.microsoft.com/office/drawing/2014/main" id="{EE7FB525-448D-42A9-AD84-7BA8E2E091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38953" y="1537635"/>
            <a:ext cx="7268852" cy="3782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additive="base">
                                        <p:cTn id="7" dur="1000"/>
                                        <p:tgtEl>
                                          <p:spTgt spid="43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6"/>
                                        </p:tgtEl>
                                        <p:attrNameLst>
                                          <p:attrName>style.visibility</p:attrName>
                                        </p:attrNameLst>
                                      </p:cBhvr>
                                      <p:to>
                                        <p:strVal val="visible"/>
                                      </p:to>
                                    </p:set>
                                    <p:anim calcmode="lin" valueType="num">
                                      <p:cBhvr additive="base">
                                        <p:cTn id="12" dur="1000"/>
                                        <p:tgtEl>
                                          <p:spTgt spid="4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8"/>
          <p:cNvSpPr txBox="1"/>
          <p:nvPr/>
        </p:nvSpPr>
        <p:spPr>
          <a:xfrm>
            <a:off x="138525" y="1744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Gestione Dati Persistenti</a:t>
            </a:r>
            <a:endParaRPr sz="3600" b="1" dirty="0">
              <a:solidFill>
                <a:srgbClr val="0070C0"/>
              </a:solidFill>
              <a:latin typeface="Cambria"/>
              <a:ea typeface="Cambria"/>
              <a:cs typeface="Cambria"/>
              <a:sym typeface="Cambria"/>
            </a:endParaRPr>
          </a:p>
        </p:txBody>
      </p:sp>
      <p:sp>
        <p:nvSpPr>
          <p:cNvPr id="451" name="Google Shape;451;p78"/>
          <p:cNvSpPr txBox="1"/>
          <p:nvPr/>
        </p:nvSpPr>
        <p:spPr>
          <a:xfrm>
            <a:off x="4117650" y="1030950"/>
            <a:ext cx="3956700" cy="7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500" b="1" dirty="0">
                <a:solidFill>
                  <a:srgbClr val="0070C0"/>
                </a:solidFill>
                <a:latin typeface="Cambria"/>
                <a:ea typeface="Cambria"/>
                <a:cs typeface="Cambria"/>
                <a:sym typeface="Cambria"/>
              </a:rPr>
              <a:t>Perchè un DBMS?</a:t>
            </a:r>
            <a:endParaRPr sz="2500" b="1" dirty="0">
              <a:solidFill>
                <a:srgbClr val="0070C0"/>
              </a:solidFill>
              <a:latin typeface="Cambria"/>
              <a:ea typeface="Cambria"/>
              <a:cs typeface="Cambria"/>
              <a:sym typeface="Cambria"/>
            </a:endParaRPr>
          </a:p>
        </p:txBody>
      </p:sp>
      <p:sp>
        <p:nvSpPr>
          <p:cNvPr id="452" name="Google Shape;452;p78"/>
          <p:cNvSpPr txBox="1"/>
          <p:nvPr/>
        </p:nvSpPr>
        <p:spPr>
          <a:xfrm>
            <a:off x="1150350" y="1805850"/>
            <a:ext cx="9891300" cy="989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464646"/>
              </a:buClr>
              <a:buSzPts val="2000"/>
              <a:buFont typeface="Cambria"/>
              <a:buChar char="●"/>
            </a:pPr>
            <a:r>
              <a:rPr lang="it-IT" sz="2000" b="1" dirty="0">
                <a:solidFill>
                  <a:schemeClr val="bg1"/>
                </a:solidFill>
                <a:latin typeface="Cambria"/>
                <a:ea typeface="Cambria"/>
                <a:cs typeface="Cambria"/>
                <a:sym typeface="Cambria"/>
              </a:rPr>
              <a:t>Privatezza dei Dati</a:t>
            </a:r>
            <a:r>
              <a:rPr lang="it-IT" sz="2000" dirty="0">
                <a:solidFill>
                  <a:schemeClr val="bg1"/>
                </a:solidFill>
                <a:latin typeface="Cambria"/>
                <a:ea typeface="Cambria"/>
                <a:cs typeface="Cambria"/>
                <a:sym typeface="Cambria"/>
              </a:rPr>
              <a:t>:  permette di consentire la sicurezza dei propri dati agli utenti.</a:t>
            </a:r>
            <a:endParaRPr sz="2000" dirty="0">
              <a:solidFill>
                <a:schemeClr val="bg1"/>
              </a:solidFill>
              <a:latin typeface="Cambria"/>
              <a:ea typeface="Cambria"/>
              <a:cs typeface="Cambria"/>
              <a:sym typeface="Cambria"/>
            </a:endParaRPr>
          </a:p>
        </p:txBody>
      </p:sp>
      <p:sp>
        <p:nvSpPr>
          <p:cNvPr id="453" name="Google Shape;453;p78"/>
          <p:cNvSpPr txBox="1"/>
          <p:nvPr/>
        </p:nvSpPr>
        <p:spPr>
          <a:xfrm>
            <a:off x="1150350" y="2724800"/>
            <a:ext cx="9891300" cy="989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464646"/>
              </a:buClr>
              <a:buSzPts val="2000"/>
              <a:buFont typeface="Cambria"/>
              <a:buChar char="●"/>
            </a:pPr>
            <a:r>
              <a:rPr lang="it-IT" sz="2000" b="1" dirty="0">
                <a:solidFill>
                  <a:schemeClr val="bg1"/>
                </a:solidFill>
                <a:latin typeface="Cambria"/>
                <a:ea typeface="Cambria"/>
                <a:cs typeface="Cambria"/>
                <a:sym typeface="Cambria"/>
              </a:rPr>
              <a:t>Affidabilità dei Dati:</a:t>
            </a:r>
            <a:r>
              <a:rPr lang="it-IT" sz="2000" dirty="0">
                <a:solidFill>
                  <a:schemeClr val="bg1"/>
                </a:solidFill>
                <a:latin typeface="Cambria"/>
                <a:ea typeface="Cambria"/>
                <a:cs typeface="Cambria"/>
                <a:sym typeface="Cambria"/>
              </a:rPr>
              <a:t> permette di recuperare e ripristinare i dati persi in caso di guasti.</a:t>
            </a:r>
            <a:endParaRPr sz="2000" dirty="0">
              <a:solidFill>
                <a:schemeClr val="bg1"/>
              </a:solidFill>
              <a:latin typeface="Cambria"/>
              <a:ea typeface="Cambria"/>
              <a:cs typeface="Cambria"/>
              <a:sym typeface="Cambria"/>
            </a:endParaRPr>
          </a:p>
        </p:txBody>
      </p:sp>
      <p:sp>
        <p:nvSpPr>
          <p:cNvPr id="454" name="Google Shape;454;p78"/>
          <p:cNvSpPr txBox="1"/>
          <p:nvPr/>
        </p:nvSpPr>
        <p:spPr>
          <a:xfrm>
            <a:off x="1150350" y="3565513"/>
            <a:ext cx="9891300" cy="989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64646"/>
              </a:buClr>
              <a:buSzPts val="2000"/>
              <a:buFont typeface="Cambria"/>
              <a:buChar char="●"/>
            </a:pPr>
            <a:r>
              <a:rPr lang="it-IT" sz="2000" b="1" dirty="0">
                <a:solidFill>
                  <a:schemeClr val="bg1"/>
                </a:solidFill>
                <a:latin typeface="Cambria"/>
                <a:ea typeface="Cambria"/>
                <a:cs typeface="Cambria"/>
                <a:sym typeface="Cambria"/>
              </a:rPr>
              <a:t>Imposizioni di vincoli di integrità sui dati: </a:t>
            </a:r>
            <a:r>
              <a:rPr lang="it-IT" sz="2000" dirty="0">
                <a:solidFill>
                  <a:schemeClr val="bg1"/>
                </a:solidFill>
                <a:latin typeface="Cambria"/>
                <a:ea typeface="Cambria"/>
                <a:cs typeface="Cambria"/>
                <a:sym typeface="Cambria"/>
              </a:rPr>
              <a:t>permette di imporre dei vincoli sui  dati e di verificarli automaticamente.</a:t>
            </a:r>
            <a:endParaRPr sz="2000" b="1" dirty="0">
              <a:solidFill>
                <a:schemeClr val="bg1"/>
              </a:solidFill>
              <a:latin typeface="Cambria"/>
              <a:ea typeface="Cambria"/>
              <a:cs typeface="Cambria"/>
              <a:sym typeface="Cambria"/>
            </a:endParaRPr>
          </a:p>
        </p:txBody>
      </p:sp>
      <p:sp>
        <p:nvSpPr>
          <p:cNvPr id="455" name="Google Shape;455;p78"/>
          <p:cNvSpPr txBox="1"/>
          <p:nvPr/>
        </p:nvSpPr>
        <p:spPr>
          <a:xfrm>
            <a:off x="1150350" y="4373275"/>
            <a:ext cx="9891300" cy="989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64646"/>
              </a:buClr>
              <a:buSzPts val="2000"/>
              <a:buFont typeface="Cambria"/>
              <a:buChar char="●"/>
            </a:pPr>
            <a:r>
              <a:rPr lang="it-IT" sz="2000" b="1" dirty="0">
                <a:solidFill>
                  <a:schemeClr val="bg1"/>
                </a:solidFill>
                <a:latin typeface="Cambria"/>
                <a:ea typeface="Cambria"/>
                <a:cs typeface="Cambria"/>
                <a:sym typeface="Cambria"/>
              </a:rPr>
              <a:t>Atomicità delle operazioni:</a:t>
            </a:r>
            <a:r>
              <a:rPr lang="it-IT" sz="2000" dirty="0">
                <a:solidFill>
                  <a:schemeClr val="bg1"/>
                </a:solidFill>
                <a:latin typeface="Cambria"/>
                <a:ea typeface="Cambria"/>
                <a:cs typeface="Cambria"/>
                <a:sym typeface="Cambria"/>
              </a:rPr>
              <a:t> permette di garantire operazioni atomiche.</a:t>
            </a:r>
            <a:endParaRPr sz="2000" b="1" dirty="0">
              <a:solidFill>
                <a:schemeClr val="bg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
                                        </p:tgtEl>
                                        <p:attrNameLst>
                                          <p:attrName>style.visibility</p:attrName>
                                        </p:attrNameLst>
                                      </p:cBhvr>
                                      <p:to>
                                        <p:strVal val="visible"/>
                                      </p:to>
                                    </p:set>
                                    <p:anim calcmode="lin" valueType="num">
                                      <p:cBhvr additive="base">
                                        <p:cTn id="7" dur="1000"/>
                                        <p:tgtEl>
                                          <p:spTgt spid="45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51"/>
                                        </p:tgtEl>
                                        <p:attrNameLst>
                                          <p:attrName>style.visibility</p:attrName>
                                        </p:attrNameLst>
                                      </p:cBhvr>
                                      <p:to>
                                        <p:strVal val="visible"/>
                                      </p:to>
                                    </p:set>
                                    <p:anim calcmode="lin" valueType="num">
                                      <p:cBhvr additive="base">
                                        <p:cTn id="12" dur="1000"/>
                                        <p:tgtEl>
                                          <p:spTgt spid="45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52"/>
                                        </p:tgtEl>
                                        <p:attrNameLst>
                                          <p:attrName>style.visibility</p:attrName>
                                        </p:attrNameLst>
                                      </p:cBhvr>
                                      <p:to>
                                        <p:strVal val="visible"/>
                                      </p:to>
                                    </p:set>
                                    <p:anim calcmode="lin" valueType="num">
                                      <p:cBhvr additive="base">
                                        <p:cTn id="17" dur="1000"/>
                                        <p:tgtEl>
                                          <p:spTgt spid="452"/>
                                        </p:tgtEl>
                                        <p:attrNameLst>
                                          <p:attrName>ppt_x</p:attrName>
                                        </p:attrNameLst>
                                      </p:cBhvr>
                                      <p:tavLst>
                                        <p:tav tm="0">
                                          <p:val>
                                            <p:strVal val="#ppt_x+1"/>
                                          </p:val>
                                        </p:tav>
                                        <p:tav tm="100000">
                                          <p:val>
                                            <p:strVal val="#ppt_x"/>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53"/>
                                        </p:tgtEl>
                                        <p:attrNameLst>
                                          <p:attrName>style.visibility</p:attrName>
                                        </p:attrNameLst>
                                      </p:cBhvr>
                                      <p:to>
                                        <p:strVal val="visible"/>
                                      </p:to>
                                    </p:set>
                                    <p:anim calcmode="lin" valueType="num">
                                      <p:cBhvr additive="base">
                                        <p:cTn id="21" dur="1000"/>
                                        <p:tgtEl>
                                          <p:spTgt spid="453"/>
                                        </p:tgtEl>
                                        <p:attrNameLst>
                                          <p:attrName>ppt_x</p:attrName>
                                        </p:attrNameLst>
                                      </p:cBhvr>
                                      <p:tavLst>
                                        <p:tav tm="0">
                                          <p:val>
                                            <p:strVal val="#ppt_x-1"/>
                                          </p:val>
                                        </p:tav>
                                        <p:tav tm="100000">
                                          <p:val>
                                            <p:strVal val="#ppt_x"/>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454"/>
                                        </p:tgtEl>
                                        <p:attrNameLst>
                                          <p:attrName>style.visibility</p:attrName>
                                        </p:attrNameLst>
                                      </p:cBhvr>
                                      <p:to>
                                        <p:strVal val="visible"/>
                                      </p:to>
                                    </p:set>
                                    <p:anim calcmode="lin" valueType="num">
                                      <p:cBhvr additive="base">
                                        <p:cTn id="25" dur="1000"/>
                                        <p:tgtEl>
                                          <p:spTgt spid="454"/>
                                        </p:tgtEl>
                                        <p:attrNameLst>
                                          <p:attrName>ppt_x</p:attrName>
                                        </p:attrNameLst>
                                      </p:cBhvr>
                                      <p:tavLst>
                                        <p:tav tm="0">
                                          <p:val>
                                            <p:strVal val="#ppt_x+1"/>
                                          </p:val>
                                        </p:tav>
                                        <p:tav tm="100000">
                                          <p:val>
                                            <p:strVal val="#ppt_x"/>
                                          </p:val>
                                        </p:tav>
                                      </p:tavLst>
                                    </p:anim>
                                  </p:childTnLst>
                                </p:cTn>
                              </p:par>
                            </p:childTnLst>
                          </p:cTn>
                        </p:par>
                        <p:par>
                          <p:cTn id="26" fill="hold">
                            <p:stCondLst>
                              <p:cond delay="3000"/>
                            </p:stCondLst>
                            <p:childTnLst>
                              <p:par>
                                <p:cTn id="27" presetID="2" presetClass="entr" presetSubtype="8" fill="hold" nodeType="afterEffect">
                                  <p:stCondLst>
                                    <p:cond delay="0"/>
                                  </p:stCondLst>
                                  <p:childTnLst>
                                    <p:set>
                                      <p:cBhvr>
                                        <p:cTn id="28" dur="1" fill="hold">
                                          <p:stCondLst>
                                            <p:cond delay="0"/>
                                          </p:stCondLst>
                                        </p:cTn>
                                        <p:tgtEl>
                                          <p:spTgt spid="455"/>
                                        </p:tgtEl>
                                        <p:attrNameLst>
                                          <p:attrName>style.visibility</p:attrName>
                                        </p:attrNameLst>
                                      </p:cBhvr>
                                      <p:to>
                                        <p:strVal val="visible"/>
                                      </p:to>
                                    </p:set>
                                    <p:anim calcmode="lin" valueType="num">
                                      <p:cBhvr additive="base">
                                        <p:cTn id="29" dur="1000"/>
                                        <p:tgtEl>
                                          <p:spTgt spid="4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9"/>
          <p:cNvSpPr txBox="1"/>
          <p:nvPr/>
        </p:nvSpPr>
        <p:spPr>
          <a:xfrm>
            <a:off x="138525" y="1744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Controllo degli Accessi e della Sicurezza</a:t>
            </a:r>
            <a:endParaRPr sz="3600" b="1" dirty="0">
              <a:solidFill>
                <a:srgbClr val="0070C0"/>
              </a:solidFill>
              <a:latin typeface="Cambria"/>
              <a:ea typeface="Cambria"/>
              <a:cs typeface="Cambria"/>
              <a:sym typeface="Cambria"/>
            </a:endParaRPr>
          </a:p>
        </p:txBody>
      </p:sp>
      <p:sp>
        <p:nvSpPr>
          <p:cNvPr id="461" name="Google Shape;461;p79"/>
          <p:cNvSpPr txBox="1"/>
          <p:nvPr/>
        </p:nvSpPr>
        <p:spPr>
          <a:xfrm>
            <a:off x="433599" y="2283299"/>
            <a:ext cx="3528000" cy="22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2000" dirty="0">
                <a:solidFill>
                  <a:schemeClr val="bg1"/>
                </a:solidFill>
                <a:latin typeface="Cambria"/>
                <a:ea typeface="Cambria"/>
                <a:cs typeface="Cambria"/>
                <a:sym typeface="Cambria"/>
              </a:rPr>
              <a:t>Innovatec Elettronica è un sistema multi-utente, ci sono diversi attori che hanno il permesso di eseguire diverse operazioni su vari insiemi di oggetti.</a:t>
            </a:r>
            <a:endParaRPr sz="2000" dirty="0">
              <a:solidFill>
                <a:schemeClr val="bg1"/>
              </a:solidFill>
              <a:latin typeface="Cambria"/>
              <a:ea typeface="Cambria"/>
              <a:cs typeface="Cambria"/>
              <a:sym typeface="Cambria"/>
            </a:endParaRPr>
          </a:p>
          <a:p>
            <a:pPr marL="0" lvl="0" indent="0" algn="l" rtl="0">
              <a:spcBef>
                <a:spcPts val="0"/>
              </a:spcBef>
              <a:spcAft>
                <a:spcPts val="0"/>
              </a:spcAft>
              <a:buNone/>
            </a:pPr>
            <a:endParaRPr sz="2000" dirty="0">
              <a:solidFill>
                <a:srgbClr val="464646"/>
              </a:solidFill>
              <a:latin typeface="Cambria"/>
              <a:ea typeface="Cambria"/>
              <a:cs typeface="Cambria"/>
              <a:sym typeface="Cambria"/>
            </a:endParaRPr>
          </a:p>
        </p:txBody>
      </p:sp>
      <p:pic>
        <p:nvPicPr>
          <p:cNvPr id="4" name="Immagine 3">
            <a:extLst>
              <a:ext uri="{FF2B5EF4-FFF2-40B4-BE49-F238E27FC236}">
                <a16:creationId xmlns:a16="http://schemas.microsoft.com/office/drawing/2014/main" id="{CDADF995-5BE3-491B-8C2B-DD2477CF115C}"/>
              </a:ext>
            </a:extLst>
          </p:cNvPr>
          <p:cNvPicPr>
            <a:picLocks noChangeAspect="1"/>
          </p:cNvPicPr>
          <p:nvPr/>
        </p:nvPicPr>
        <p:blipFill>
          <a:blip r:embed="rId3"/>
          <a:stretch>
            <a:fillRect/>
          </a:stretch>
        </p:blipFill>
        <p:spPr>
          <a:xfrm>
            <a:off x="4383206" y="927714"/>
            <a:ext cx="7530627" cy="48189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 calcmode="lin" valueType="num">
                                      <p:cBhvr additive="base">
                                        <p:cTn id="7" dur="1000"/>
                                        <p:tgtEl>
                                          <p:spTgt spid="46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1"/>
                                        </p:tgtEl>
                                        <p:attrNameLst>
                                          <p:attrName>style.visibility</p:attrName>
                                        </p:attrNameLst>
                                      </p:cBhvr>
                                      <p:to>
                                        <p:strVal val="visible"/>
                                      </p:to>
                                    </p:set>
                                    <p:anim calcmode="lin" valueType="num">
                                      <p:cBhvr additive="base">
                                        <p:cTn id="12" dur="1000"/>
                                        <p:tgtEl>
                                          <p:spTgt spid="4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55"/>
          <p:cNvSpPr txBox="1"/>
          <p:nvPr/>
        </p:nvSpPr>
        <p:spPr>
          <a:xfrm>
            <a:off x="1137574" y="1711329"/>
            <a:ext cx="10531260" cy="3435341"/>
          </a:xfrm>
          <a:prstGeom prst="rect">
            <a:avLst/>
          </a:prstGeom>
          <a:noFill/>
          <a:ln>
            <a:noFill/>
          </a:ln>
        </p:spPr>
        <p:txBody>
          <a:bodyPr spcFirstLastPara="1" wrap="square" lIns="91425" tIns="91425" rIns="91425" bIns="91425" anchor="t" anchorCtr="0">
            <a:noAutofit/>
          </a:bodyPr>
          <a:lstStyle/>
          <a:p>
            <a:r>
              <a:rPr lang="it-IT" sz="2000" dirty="0">
                <a:solidFill>
                  <a:schemeClr val="bg1"/>
                </a:solidFill>
              </a:rPr>
              <a:t>Lo sviluppo tecnologico, ed in particolare l’evoluzione tecnologica di internet, ha portato molte attività tradizionali ad adeguarsi con i tempi: molte aziende, infatti, sfruttano vari software gestionali per organizzare il proprio lavoro. Infatti la gestione di aziende che si occupano della riparazione di apparecchiature elettroniche oggigiorno senza avere un sistema gestionale risulta un lavoro molto difficile, oneroso e ridondante. Innovatec Elettronica si pone lo scopo di eliminare totalmente l’arduo e disagevole lavoro gestionale dell’azienda Innovatec Elettronica rendendolo più facile e rapido, apportando migliorie ed esemplificazioni alla gestione dell’intera azienda anche tramite un’interfaccia intuitiva e facilmente comprensibile.</a:t>
            </a:r>
          </a:p>
        </p:txBody>
      </p:sp>
      <p:sp>
        <p:nvSpPr>
          <p:cNvPr id="2" name="Rettangolo 1">
            <a:extLst>
              <a:ext uri="{FF2B5EF4-FFF2-40B4-BE49-F238E27FC236}">
                <a16:creationId xmlns:a16="http://schemas.microsoft.com/office/drawing/2014/main" id="{D45B400A-27EC-40D5-B85A-2F43D7EB489B}"/>
              </a:ext>
            </a:extLst>
          </p:cNvPr>
          <p:cNvSpPr/>
          <p:nvPr/>
        </p:nvSpPr>
        <p:spPr>
          <a:xfrm>
            <a:off x="1279617" y="73617"/>
            <a:ext cx="6532558" cy="923330"/>
          </a:xfrm>
          <a:prstGeom prst="rect">
            <a:avLst/>
          </a:prstGeom>
          <a:noFill/>
        </p:spPr>
        <p:txBody>
          <a:bodyPr wrap="none" lIns="91440" tIns="45720" rIns="91440" bIns="45720">
            <a:spAutoFit/>
          </a:bodyPr>
          <a:lstStyle/>
          <a:p>
            <a:pPr algn="ctr"/>
            <a:r>
              <a:rPr lang="it-IT" sz="5400" b="0" cap="none" spc="0" dirty="0">
                <a:ln w="0"/>
                <a:solidFill>
                  <a:schemeClr val="accent1"/>
                </a:solidFill>
                <a:effectLst>
                  <a:outerShdw blurRad="38100" dist="25400" dir="5400000" algn="ctr" rotWithShape="0">
                    <a:srgbClr val="6E747A">
                      <a:alpha val="43000"/>
                    </a:srgbClr>
                  </a:outerShdw>
                </a:effectLst>
                <a:latin typeface="Cambria"/>
                <a:ea typeface="Cambria"/>
                <a:cs typeface="Cambria"/>
                <a:sym typeface="Cambria"/>
              </a:rPr>
              <a:t>Innovatec Elettronica</a:t>
            </a:r>
            <a:endParaRPr lang="it-IT"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80"/>
          <p:cNvSpPr txBox="1"/>
          <p:nvPr/>
        </p:nvSpPr>
        <p:spPr>
          <a:xfrm>
            <a:off x="138525" y="174400"/>
            <a:ext cx="91440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latin typeface="Cambria"/>
                <a:ea typeface="Cambria"/>
                <a:cs typeface="Cambria"/>
                <a:sym typeface="Cambria"/>
              </a:rPr>
              <a:t>System Design: Boundary Condition</a:t>
            </a:r>
            <a:endParaRPr sz="3600" b="1" dirty="0">
              <a:solidFill>
                <a:srgbClr val="0070C0"/>
              </a:solidFill>
              <a:latin typeface="Cambria"/>
              <a:ea typeface="Cambria"/>
              <a:cs typeface="Cambria"/>
              <a:sym typeface="Cambria"/>
            </a:endParaRPr>
          </a:p>
        </p:txBody>
      </p:sp>
      <p:sp>
        <p:nvSpPr>
          <p:cNvPr id="468" name="Google Shape;468;p80"/>
          <p:cNvSpPr txBox="1"/>
          <p:nvPr/>
        </p:nvSpPr>
        <p:spPr>
          <a:xfrm>
            <a:off x="977250" y="1241200"/>
            <a:ext cx="10237500" cy="9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solidFill>
                  <a:schemeClr val="bg1"/>
                </a:solidFill>
                <a:latin typeface="Cambria"/>
                <a:ea typeface="Cambria"/>
                <a:cs typeface="Cambria"/>
                <a:sym typeface="Cambria"/>
              </a:rPr>
              <a:t>Le condizioni limite riguardano, dal lato Server, l’accensione e lo spegnimento del sistema. Riguardano invece, dal lato Client, gli errori di connessione al server.</a:t>
            </a:r>
            <a:endParaRPr sz="1800" dirty="0">
              <a:solidFill>
                <a:schemeClr val="bg1"/>
              </a:solidFill>
              <a:latin typeface="Cambria"/>
              <a:ea typeface="Cambria"/>
              <a:cs typeface="Cambria"/>
              <a:sym typeface="Cambria"/>
            </a:endParaRPr>
          </a:p>
        </p:txBody>
      </p:sp>
      <p:sp>
        <p:nvSpPr>
          <p:cNvPr id="469" name="Google Shape;469;p80"/>
          <p:cNvSpPr txBox="1"/>
          <p:nvPr/>
        </p:nvSpPr>
        <p:spPr>
          <a:xfrm>
            <a:off x="977150" y="2489325"/>
            <a:ext cx="10237500" cy="9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600" dirty="0">
                <a:solidFill>
                  <a:srgbClr val="464646"/>
                </a:solidFill>
                <a:latin typeface="Cambria"/>
                <a:ea typeface="Cambria"/>
                <a:cs typeface="Cambria"/>
                <a:sym typeface="Cambria"/>
              </a:rPr>
              <a:t> </a:t>
            </a:r>
            <a:r>
              <a:rPr lang="it-IT" sz="1800" b="1" dirty="0">
                <a:solidFill>
                  <a:srgbClr val="0070C0"/>
                </a:solidFill>
                <a:latin typeface="Cambria"/>
                <a:ea typeface="Cambria"/>
                <a:cs typeface="Cambria"/>
                <a:sym typeface="Cambria"/>
              </a:rPr>
              <a:t>Avvio del sistema</a:t>
            </a:r>
            <a:r>
              <a:rPr lang="it-IT" sz="1600" dirty="0">
                <a:solidFill>
                  <a:srgbClr val="0070C0"/>
                </a:solidFill>
                <a:latin typeface="Cambria"/>
                <a:ea typeface="Cambria"/>
                <a:cs typeface="Cambria"/>
                <a:sym typeface="Cambria"/>
              </a:rPr>
              <a:t> </a:t>
            </a:r>
            <a:endParaRPr sz="1600" dirty="0">
              <a:solidFill>
                <a:srgbClr val="0070C0"/>
              </a:solidFill>
              <a:latin typeface="Cambria"/>
              <a:ea typeface="Cambria"/>
              <a:cs typeface="Cambria"/>
              <a:sym typeface="Cambria"/>
            </a:endParaRPr>
          </a:p>
          <a:p>
            <a:pPr marL="0" lvl="0" indent="0" algn="l" rtl="0">
              <a:spcBef>
                <a:spcPts val="0"/>
              </a:spcBef>
              <a:spcAft>
                <a:spcPts val="0"/>
              </a:spcAft>
              <a:buNone/>
            </a:pPr>
            <a:r>
              <a:rPr lang="it-IT" sz="1600" dirty="0">
                <a:solidFill>
                  <a:schemeClr val="bg1"/>
                </a:solidFill>
                <a:latin typeface="Cambria"/>
                <a:ea typeface="Cambria"/>
                <a:cs typeface="Cambria"/>
                <a:sym typeface="Cambria"/>
              </a:rPr>
              <a:t>Dopo l’avvio del sistema, esso presenterà un’interfaccia ai client. Ogni utente, dopo aver effettuato l’autenticazione, potrà accedere alle funzionalità disponibili.</a:t>
            </a:r>
            <a:endParaRPr sz="1600" dirty="0">
              <a:solidFill>
                <a:schemeClr val="bg1"/>
              </a:solidFill>
              <a:latin typeface="Cambria"/>
              <a:ea typeface="Cambria"/>
              <a:cs typeface="Cambria"/>
              <a:sym typeface="Cambria"/>
            </a:endParaRPr>
          </a:p>
        </p:txBody>
      </p:sp>
      <p:sp>
        <p:nvSpPr>
          <p:cNvPr id="470" name="Google Shape;470;p80"/>
          <p:cNvSpPr txBox="1"/>
          <p:nvPr/>
        </p:nvSpPr>
        <p:spPr>
          <a:xfrm>
            <a:off x="977250" y="3428925"/>
            <a:ext cx="10237500" cy="9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800" b="1" dirty="0">
                <a:solidFill>
                  <a:srgbClr val="464646"/>
                </a:solidFill>
                <a:latin typeface="Cambria"/>
                <a:ea typeface="Cambria"/>
                <a:cs typeface="Cambria"/>
                <a:sym typeface="Cambria"/>
              </a:rPr>
              <a:t> </a:t>
            </a:r>
            <a:r>
              <a:rPr lang="it-IT" sz="1800" b="1" dirty="0">
                <a:solidFill>
                  <a:srgbClr val="0070C0"/>
                </a:solidFill>
                <a:latin typeface="Cambria"/>
                <a:ea typeface="Cambria"/>
                <a:cs typeface="Cambria"/>
                <a:sym typeface="Cambria"/>
              </a:rPr>
              <a:t>Terminazione del sistema </a:t>
            </a:r>
            <a:endParaRPr sz="1800" b="1" dirty="0">
              <a:solidFill>
                <a:srgbClr val="0070C0"/>
              </a:solidFill>
              <a:latin typeface="Cambria"/>
              <a:ea typeface="Cambria"/>
              <a:cs typeface="Cambria"/>
              <a:sym typeface="Cambria"/>
            </a:endParaRPr>
          </a:p>
          <a:p>
            <a:pPr marL="0" lvl="0" indent="0" algn="l" rtl="0">
              <a:spcBef>
                <a:spcPts val="0"/>
              </a:spcBef>
              <a:spcAft>
                <a:spcPts val="0"/>
              </a:spcAft>
              <a:buNone/>
            </a:pPr>
            <a:r>
              <a:rPr lang="it-IT" sz="1600" dirty="0">
                <a:solidFill>
                  <a:schemeClr val="bg1"/>
                </a:solidFill>
                <a:latin typeface="Cambria"/>
                <a:ea typeface="Cambria"/>
                <a:cs typeface="Cambria"/>
                <a:sym typeface="Cambria"/>
              </a:rPr>
              <a:t>La terminazione del sistema è consentita se e solo se nessun sottosistema è ancora attivo. </a:t>
            </a:r>
            <a:endParaRPr sz="1600" dirty="0">
              <a:solidFill>
                <a:schemeClr val="bg1"/>
              </a:solidFill>
              <a:latin typeface="Cambria"/>
              <a:ea typeface="Cambria"/>
              <a:cs typeface="Cambria"/>
              <a:sym typeface="Cambria"/>
            </a:endParaRPr>
          </a:p>
          <a:p>
            <a:pPr marL="0" lvl="0" indent="0" algn="l" rtl="0">
              <a:spcBef>
                <a:spcPts val="0"/>
              </a:spcBef>
              <a:spcAft>
                <a:spcPts val="0"/>
              </a:spcAft>
              <a:buNone/>
            </a:pPr>
            <a:r>
              <a:rPr lang="it-IT" sz="1600" dirty="0">
                <a:solidFill>
                  <a:schemeClr val="bg1"/>
                </a:solidFill>
                <a:latin typeface="Cambria"/>
                <a:ea typeface="Cambria"/>
                <a:cs typeface="Cambria"/>
                <a:sym typeface="Cambria"/>
              </a:rPr>
              <a:t>Prima della completa terminazione e disattivazione di database-server e di application-server, tutti i client connessi al sistema verranno disconnessi dal sistema.</a:t>
            </a:r>
            <a:endParaRPr sz="1600" dirty="0">
              <a:solidFill>
                <a:schemeClr val="bg1"/>
              </a:solidFill>
              <a:latin typeface="Cambria"/>
              <a:ea typeface="Cambria"/>
              <a:cs typeface="Cambria"/>
              <a:sym typeface="Cambria"/>
            </a:endParaRPr>
          </a:p>
        </p:txBody>
      </p:sp>
      <p:sp>
        <p:nvSpPr>
          <p:cNvPr id="471" name="Google Shape;471;p80"/>
          <p:cNvSpPr txBox="1"/>
          <p:nvPr/>
        </p:nvSpPr>
        <p:spPr>
          <a:xfrm>
            <a:off x="977150" y="4743025"/>
            <a:ext cx="10237500" cy="9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800" b="1" dirty="0">
                <a:solidFill>
                  <a:srgbClr val="0070C0"/>
                </a:solidFill>
                <a:latin typeface="Cambria"/>
                <a:ea typeface="Cambria"/>
                <a:cs typeface="Cambria"/>
                <a:sym typeface="Cambria"/>
              </a:rPr>
              <a:t>Fallimento del sistema </a:t>
            </a:r>
            <a:endParaRPr sz="1800" b="1" dirty="0">
              <a:solidFill>
                <a:srgbClr val="0070C0"/>
              </a:solidFill>
              <a:latin typeface="Cambria"/>
              <a:ea typeface="Cambria"/>
              <a:cs typeface="Cambria"/>
              <a:sym typeface="Cambria"/>
            </a:endParaRPr>
          </a:p>
          <a:p>
            <a:pPr marL="0" lvl="0" indent="0" algn="l" rtl="0">
              <a:spcBef>
                <a:spcPts val="0"/>
              </a:spcBef>
              <a:spcAft>
                <a:spcPts val="0"/>
              </a:spcAft>
              <a:buNone/>
            </a:pPr>
            <a:r>
              <a:rPr lang="it-IT" sz="1600" dirty="0">
                <a:solidFill>
                  <a:schemeClr val="bg1"/>
                </a:solidFill>
                <a:latin typeface="Cambria"/>
                <a:ea typeface="Cambria"/>
                <a:cs typeface="Cambria"/>
                <a:sym typeface="Cambria"/>
              </a:rPr>
              <a:t>Nel caso si verifichi un errore riguardante il software o l’hardware, si tenterà il ripristino del sistema ad una configurazione precedente e non in stato d’errore. Essendo i dati gestiti dai DBMS, il rischio di perdita è minimo. </a:t>
            </a:r>
            <a:endParaRPr sz="1600" dirty="0">
              <a:solidFill>
                <a:schemeClr val="bg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anim calcmode="lin" valueType="num">
                                      <p:cBhvr additive="base">
                                        <p:cTn id="7" dur="1000"/>
                                        <p:tgtEl>
                                          <p:spTgt spid="46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69"/>
                                        </p:tgtEl>
                                        <p:attrNameLst>
                                          <p:attrName>style.visibility</p:attrName>
                                        </p:attrNameLst>
                                      </p:cBhvr>
                                      <p:to>
                                        <p:strVal val="visible"/>
                                      </p:to>
                                    </p:set>
                                    <p:anim calcmode="lin" valueType="num">
                                      <p:cBhvr additive="base">
                                        <p:cTn id="17" dur="1000"/>
                                        <p:tgtEl>
                                          <p:spTgt spid="469"/>
                                        </p:tgtEl>
                                        <p:attrNameLst>
                                          <p:attrName>ppt_x</p:attrName>
                                        </p:attrNameLst>
                                      </p:cBhvr>
                                      <p:tavLst>
                                        <p:tav tm="0">
                                          <p:val>
                                            <p:strVal val="#ppt_x+1"/>
                                          </p:val>
                                        </p:tav>
                                        <p:tav tm="100000">
                                          <p:val>
                                            <p:strVal val="#ppt_x"/>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470"/>
                                        </p:tgtEl>
                                        <p:attrNameLst>
                                          <p:attrName>style.visibility</p:attrName>
                                        </p:attrNameLst>
                                      </p:cBhvr>
                                      <p:to>
                                        <p:strVal val="visible"/>
                                      </p:to>
                                    </p:set>
                                    <p:anim calcmode="lin" valueType="num">
                                      <p:cBhvr additive="base">
                                        <p:cTn id="21" dur="1000"/>
                                        <p:tgtEl>
                                          <p:spTgt spid="470"/>
                                        </p:tgtEl>
                                        <p:attrNameLst>
                                          <p:attrName>ppt_x</p:attrName>
                                        </p:attrNameLst>
                                      </p:cBhvr>
                                      <p:tavLst>
                                        <p:tav tm="0">
                                          <p:val>
                                            <p:strVal val="#ppt_x+1"/>
                                          </p:val>
                                        </p:tav>
                                        <p:tav tm="100000">
                                          <p:val>
                                            <p:strVal val="#ppt_x"/>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471"/>
                                        </p:tgtEl>
                                        <p:attrNameLst>
                                          <p:attrName>style.visibility</p:attrName>
                                        </p:attrNameLst>
                                      </p:cBhvr>
                                      <p:to>
                                        <p:strVal val="visible"/>
                                      </p:to>
                                    </p:set>
                                    <p:anim calcmode="lin" valueType="num">
                                      <p:cBhvr additive="base">
                                        <p:cTn id="25"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81"/>
          <p:cNvSpPr txBox="1"/>
          <p:nvPr/>
        </p:nvSpPr>
        <p:spPr>
          <a:xfrm rot="-409876">
            <a:off x="651834" y="546219"/>
            <a:ext cx="3440223" cy="15010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Object Design Trade-</a:t>
            </a:r>
            <a:r>
              <a:rPr lang="it-IT" sz="3600" b="1" dirty="0" err="1">
                <a:solidFill>
                  <a:srgbClr val="0070C0"/>
                </a:solidFill>
                <a:latin typeface="Cambria"/>
                <a:ea typeface="Cambria"/>
                <a:cs typeface="Cambria"/>
                <a:sym typeface="Cambria"/>
              </a:rPr>
              <a:t>Offs</a:t>
            </a:r>
            <a:endParaRPr sz="3600" b="1" dirty="0">
              <a:solidFill>
                <a:srgbClr val="0070C0"/>
              </a:solidFill>
              <a:latin typeface="Cambria"/>
              <a:ea typeface="Cambria"/>
              <a:cs typeface="Cambria"/>
              <a:sym typeface="Cambria"/>
            </a:endParaRPr>
          </a:p>
        </p:txBody>
      </p:sp>
      <p:sp>
        <p:nvSpPr>
          <p:cNvPr id="478" name="Google Shape;478;p81"/>
          <p:cNvSpPr txBox="1"/>
          <p:nvPr/>
        </p:nvSpPr>
        <p:spPr>
          <a:xfrm rot="637">
            <a:off x="4649425" y="1091150"/>
            <a:ext cx="48603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000" b="1" dirty="0">
                <a:solidFill>
                  <a:srgbClr val="0070C0"/>
                </a:solidFill>
                <a:latin typeface="Cambria"/>
                <a:ea typeface="Cambria"/>
                <a:cs typeface="Cambria"/>
                <a:sym typeface="Cambria"/>
              </a:rPr>
              <a:t>Trade-</a:t>
            </a:r>
            <a:r>
              <a:rPr lang="it-IT" sz="3000" b="1" dirty="0" err="1">
                <a:solidFill>
                  <a:srgbClr val="0070C0"/>
                </a:solidFill>
                <a:latin typeface="Cambria"/>
                <a:ea typeface="Cambria"/>
                <a:cs typeface="Cambria"/>
                <a:sym typeface="Cambria"/>
              </a:rPr>
              <a:t>Offs</a:t>
            </a:r>
            <a:r>
              <a:rPr lang="it-IT" sz="3000" b="1" dirty="0">
                <a:solidFill>
                  <a:srgbClr val="0070C0"/>
                </a:solidFill>
                <a:latin typeface="Cambria"/>
                <a:ea typeface="Cambria"/>
                <a:cs typeface="Cambria"/>
                <a:sym typeface="Cambria"/>
              </a:rPr>
              <a:t> considerati:</a:t>
            </a:r>
            <a:endParaRPr sz="3000" b="1" dirty="0">
              <a:solidFill>
                <a:srgbClr val="0070C0"/>
              </a:solidFill>
              <a:latin typeface="Cambria"/>
              <a:ea typeface="Cambria"/>
              <a:cs typeface="Cambria"/>
              <a:sym typeface="Cambria"/>
            </a:endParaRPr>
          </a:p>
        </p:txBody>
      </p:sp>
      <p:sp>
        <p:nvSpPr>
          <p:cNvPr id="479" name="Google Shape;479;p81"/>
          <p:cNvSpPr txBox="1"/>
          <p:nvPr/>
        </p:nvSpPr>
        <p:spPr>
          <a:xfrm rot="585">
            <a:off x="3449400" y="2706600"/>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 Comprensibilità vs. Tempo</a:t>
            </a:r>
            <a:endParaRPr sz="2600" b="1" dirty="0">
              <a:solidFill>
                <a:srgbClr val="0070C0"/>
              </a:solidFill>
              <a:latin typeface="Cambria"/>
              <a:ea typeface="Cambria"/>
              <a:cs typeface="Cambria"/>
              <a:sym typeface="Cambria"/>
            </a:endParaRPr>
          </a:p>
        </p:txBody>
      </p:sp>
      <p:sp>
        <p:nvSpPr>
          <p:cNvPr id="480" name="Google Shape;480;p81"/>
          <p:cNvSpPr txBox="1"/>
          <p:nvPr/>
        </p:nvSpPr>
        <p:spPr>
          <a:xfrm rot="585">
            <a:off x="3449400" y="3590525"/>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 Prestazioni vs. Costi</a:t>
            </a:r>
            <a:endParaRPr sz="2600" b="1" dirty="0">
              <a:solidFill>
                <a:srgbClr val="0070C0"/>
              </a:solidFill>
              <a:latin typeface="Cambria"/>
              <a:ea typeface="Cambria"/>
              <a:cs typeface="Cambria"/>
              <a:sym typeface="Cambria"/>
            </a:endParaRPr>
          </a:p>
        </p:txBody>
      </p:sp>
      <p:sp>
        <p:nvSpPr>
          <p:cNvPr id="481" name="Google Shape;481;p81"/>
          <p:cNvSpPr txBox="1"/>
          <p:nvPr/>
        </p:nvSpPr>
        <p:spPr>
          <a:xfrm rot="585">
            <a:off x="3449400" y="4306800"/>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 Interfaccia vs. Usabilità</a:t>
            </a:r>
            <a:endParaRPr sz="2600" b="1" dirty="0">
              <a:solidFill>
                <a:srgbClr val="0070C0"/>
              </a:solidFill>
              <a:latin typeface="Cambria"/>
              <a:ea typeface="Cambria"/>
              <a:cs typeface="Cambria"/>
              <a:sym typeface="Cambria"/>
            </a:endParaRPr>
          </a:p>
        </p:txBody>
      </p:sp>
      <p:sp>
        <p:nvSpPr>
          <p:cNvPr id="482" name="Google Shape;482;p81"/>
          <p:cNvSpPr txBox="1"/>
          <p:nvPr/>
        </p:nvSpPr>
        <p:spPr>
          <a:xfrm rot="585">
            <a:off x="3449400" y="5068800"/>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 Sicurezza vs. Efficienza</a:t>
            </a:r>
            <a:endParaRPr sz="2600" b="1" dirty="0">
              <a:solidFill>
                <a:srgbClr val="0070C0"/>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 calcmode="lin" valueType="num">
                                      <p:cBhvr additive="base">
                                        <p:cTn id="7" dur="1000"/>
                                        <p:tgtEl>
                                          <p:spTgt spid="4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1100"/>
                                        <p:tgtEl>
                                          <p:spTgt spid="4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9"/>
                                        </p:tgtEl>
                                        <p:attrNameLst>
                                          <p:attrName>style.visibility</p:attrName>
                                        </p:attrNameLst>
                                      </p:cBhvr>
                                      <p:to>
                                        <p:strVal val="visible"/>
                                      </p:to>
                                    </p:set>
                                    <p:animEffect transition="in" filter="fade">
                                      <p:cBhvr>
                                        <p:cTn id="17" dur="1000"/>
                                        <p:tgtEl>
                                          <p:spTgt spid="4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0"/>
                                        </p:tgtEl>
                                        <p:attrNameLst>
                                          <p:attrName>style.visibility</p:attrName>
                                        </p:attrNameLst>
                                      </p:cBhvr>
                                      <p:to>
                                        <p:strVal val="visible"/>
                                      </p:to>
                                    </p:set>
                                    <p:animEffect transition="in" filter="fade">
                                      <p:cBhvr>
                                        <p:cTn id="22" dur="1000"/>
                                        <p:tgtEl>
                                          <p:spTgt spid="4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1"/>
                                        </p:tgtEl>
                                        <p:attrNameLst>
                                          <p:attrName>style.visibility</p:attrName>
                                        </p:attrNameLst>
                                      </p:cBhvr>
                                      <p:to>
                                        <p:strVal val="visible"/>
                                      </p:to>
                                    </p:set>
                                    <p:animEffect transition="in" filter="fade">
                                      <p:cBhvr>
                                        <p:cTn id="27" dur="1000"/>
                                        <p:tgtEl>
                                          <p:spTgt spid="4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2"/>
                                        </p:tgtEl>
                                        <p:attrNameLst>
                                          <p:attrName>style.visibility</p:attrName>
                                        </p:attrNameLst>
                                      </p:cBhvr>
                                      <p:to>
                                        <p:strVal val="visible"/>
                                      </p:to>
                                    </p:set>
                                    <p:animEffect transition="in" filter="fade">
                                      <p:cBhvr>
                                        <p:cTn id="32"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2"/>
          <p:cNvSpPr txBox="1"/>
          <p:nvPr/>
        </p:nvSpPr>
        <p:spPr>
          <a:xfrm rot="-409876">
            <a:off x="619938" y="548123"/>
            <a:ext cx="3440223"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Tecnologie Utilizzate</a:t>
            </a:r>
            <a:endParaRPr sz="3600" b="1" dirty="0">
              <a:solidFill>
                <a:srgbClr val="0070C0"/>
              </a:solidFill>
              <a:latin typeface="Cambria"/>
              <a:ea typeface="Cambria"/>
              <a:cs typeface="Cambria"/>
              <a:sym typeface="Cambria"/>
            </a:endParaRPr>
          </a:p>
        </p:txBody>
      </p:sp>
      <p:pic>
        <p:nvPicPr>
          <p:cNvPr id="489" name="Google Shape;489;p82"/>
          <p:cNvPicPr preferRelativeResize="0"/>
          <p:nvPr/>
        </p:nvPicPr>
        <p:blipFill>
          <a:blip r:embed="rId3">
            <a:alphaModFix/>
          </a:blip>
          <a:stretch>
            <a:fillRect/>
          </a:stretch>
        </p:blipFill>
        <p:spPr>
          <a:xfrm>
            <a:off x="8329975" y="128343"/>
            <a:ext cx="3530700" cy="2581751"/>
          </a:xfrm>
          <a:prstGeom prst="rect">
            <a:avLst/>
          </a:prstGeom>
          <a:noFill/>
          <a:ln>
            <a:noFill/>
          </a:ln>
        </p:spPr>
      </p:pic>
      <p:pic>
        <p:nvPicPr>
          <p:cNvPr id="490" name="Google Shape;490;p82"/>
          <p:cNvPicPr preferRelativeResize="0"/>
          <p:nvPr/>
        </p:nvPicPr>
        <p:blipFill>
          <a:blip r:embed="rId4">
            <a:alphaModFix/>
          </a:blip>
          <a:stretch>
            <a:fillRect/>
          </a:stretch>
        </p:blipFill>
        <p:spPr>
          <a:xfrm>
            <a:off x="2955128" y="3998364"/>
            <a:ext cx="3236370" cy="1864101"/>
          </a:xfrm>
          <a:prstGeom prst="rect">
            <a:avLst/>
          </a:prstGeom>
          <a:noFill/>
          <a:ln>
            <a:noFill/>
          </a:ln>
        </p:spPr>
      </p:pic>
      <p:pic>
        <p:nvPicPr>
          <p:cNvPr id="493" name="Google Shape;493;p82"/>
          <p:cNvPicPr preferRelativeResize="0"/>
          <p:nvPr/>
        </p:nvPicPr>
        <p:blipFill>
          <a:blip r:embed="rId5">
            <a:alphaModFix/>
          </a:blip>
          <a:stretch>
            <a:fillRect/>
          </a:stretch>
        </p:blipFill>
        <p:spPr>
          <a:xfrm>
            <a:off x="5972085" y="346947"/>
            <a:ext cx="1911750" cy="1911750"/>
          </a:xfrm>
          <a:prstGeom prst="rect">
            <a:avLst/>
          </a:prstGeom>
          <a:noFill/>
          <a:ln>
            <a:noFill/>
          </a:ln>
        </p:spPr>
      </p:pic>
      <p:pic>
        <p:nvPicPr>
          <p:cNvPr id="494" name="Google Shape;494;p82"/>
          <p:cNvPicPr preferRelativeResize="0"/>
          <p:nvPr/>
        </p:nvPicPr>
        <p:blipFill>
          <a:blip r:embed="rId6">
            <a:alphaModFix/>
          </a:blip>
          <a:stretch>
            <a:fillRect/>
          </a:stretch>
        </p:blipFill>
        <p:spPr>
          <a:xfrm rot="-996667">
            <a:off x="5977948" y="3216427"/>
            <a:ext cx="6130999" cy="2038549"/>
          </a:xfrm>
          <a:prstGeom prst="rect">
            <a:avLst/>
          </a:prstGeom>
          <a:noFill/>
          <a:ln>
            <a:noFill/>
          </a:ln>
        </p:spPr>
      </p:pic>
      <p:pic>
        <p:nvPicPr>
          <p:cNvPr id="3" name="Immagine 2">
            <a:extLst>
              <a:ext uri="{FF2B5EF4-FFF2-40B4-BE49-F238E27FC236}">
                <a16:creationId xmlns:a16="http://schemas.microsoft.com/office/drawing/2014/main" id="{8C4D7EA2-7289-4FDE-8F85-3BD3BA608C3E}"/>
              </a:ext>
            </a:extLst>
          </p:cNvPr>
          <p:cNvPicPr>
            <a:picLocks noChangeAspect="1"/>
          </p:cNvPicPr>
          <p:nvPr/>
        </p:nvPicPr>
        <p:blipFill>
          <a:blip r:embed="rId7"/>
          <a:stretch>
            <a:fillRect/>
          </a:stretch>
        </p:blipFill>
        <p:spPr>
          <a:xfrm>
            <a:off x="3620680" y="1764623"/>
            <a:ext cx="1905266" cy="1781424"/>
          </a:xfrm>
          <a:prstGeom prst="rect">
            <a:avLst/>
          </a:prstGeom>
        </p:spPr>
      </p:pic>
      <p:pic>
        <p:nvPicPr>
          <p:cNvPr id="5" name="Immagine 4">
            <a:extLst>
              <a:ext uri="{FF2B5EF4-FFF2-40B4-BE49-F238E27FC236}">
                <a16:creationId xmlns:a16="http://schemas.microsoft.com/office/drawing/2014/main" id="{161CE4A7-C68A-42E6-B2EB-99C1F558B83A}"/>
              </a:ext>
            </a:extLst>
          </p:cNvPr>
          <p:cNvPicPr>
            <a:picLocks noChangeAspect="1"/>
          </p:cNvPicPr>
          <p:nvPr/>
        </p:nvPicPr>
        <p:blipFill>
          <a:blip r:embed="rId8"/>
          <a:stretch>
            <a:fillRect/>
          </a:stretch>
        </p:blipFill>
        <p:spPr>
          <a:xfrm>
            <a:off x="13019" y="2444762"/>
            <a:ext cx="3563387" cy="27535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10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9"/>
                                        </p:tgtEl>
                                        <p:attrNameLst>
                                          <p:attrName>style.visibility</p:attrName>
                                        </p:attrNameLst>
                                      </p:cBhvr>
                                      <p:to>
                                        <p:strVal val="visible"/>
                                      </p:to>
                                    </p:set>
                                    <p:animEffect transition="in" filter="fade">
                                      <p:cBhvr>
                                        <p:cTn id="22" dur="1000"/>
                                        <p:tgtEl>
                                          <p:spTgt spid="4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4"/>
                                        </p:tgtEl>
                                        <p:attrNameLst>
                                          <p:attrName>style.visibility</p:attrName>
                                        </p:attrNameLst>
                                      </p:cBhvr>
                                      <p:to>
                                        <p:strVal val="visible"/>
                                      </p:to>
                                    </p:set>
                                    <p:animEffect transition="in" filter="fade">
                                      <p:cBhvr>
                                        <p:cTn id="27" dur="1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3"/>
          <p:cNvSpPr txBox="1"/>
          <p:nvPr/>
        </p:nvSpPr>
        <p:spPr>
          <a:xfrm rot="-410049">
            <a:off x="619208" y="535972"/>
            <a:ext cx="3642984"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Linee Guida per le interfacce</a:t>
            </a:r>
            <a:endParaRPr sz="3600" b="1" dirty="0">
              <a:solidFill>
                <a:srgbClr val="0070C0"/>
              </a:solidFill>
              <a:latin typeface="Cambria"/>
              <a:ea typeface="Cambria"/>
              <a:cs typeface="Cambria"/>
              <a:sym typeface="Cambria"/>
            </a:endParaRPr>
          </a:p>
        </p:txBody>
      </p:sp>
      <p:sp>
        <p:nvSpPr>
          <p:cNvPr id="501" name="Google Shape;501;p83"/>
          <p:cNvSpPr txBox="1"/>
          <p:nvPr/>
        </p:nvSpPr>
        <p:spPr>
          <a:xfrm rot="585">
            <a:off x="4555525" y="249900"/>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Naming Convention</a:t>
            </a:r>
            <a:endParaRPr sz="2600" b="1" dirty="0">
              <a:solidFill>
                <a:srgbClr val="0070C0"/>
              </a:solidFill>
              <a:latin typeface="Cambria"/>
              <a:ea typeface="Cambria"/>
              <a:cs typeface="Cambria"/>
              <a:sym typeface="Cambria"/>
            </a:endParaRPr>
          </a:p>
        </p:txBody>
      </p:sp>
      <p:sp>
        <p:nvSpPr>
          <p:cNvPr id="502" name="Google Shape;502;p83"/>
          <p:cNvSpPr txBox="1"/>
          <p:nvPr/>
        </p:nvSpPr>
        <p:spPr>
          <a:xfrm rot="585">
            <a:off x="4555525" y="1401611"/>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Variabili</a:t>
            </a:r>
            <a:endParaRPr sz="2600" b="1" dirty="0">
              <a:solidFill>
                <a:srgbClr val="0070C0"/>
              </a:solidFill>
              <a:latin typeface="Cambria"/>
              <a:ea typeface="Cambria"/>
              <a:cs typeface="Cambria"/>
              <a:sym typeface="Cambria"/>
            </a:endParaRPr>
          </a:p>
        </p:txBody>
      </p:sp>
      <p:sp>
        <p:nvSpPr>
          <p:cNvPr id="503" name="Google Shape;503;p83"/>
          <p:cNvSpPr txBox="1"/>
          <p:nvPr/>
        </p:nvSpPr>
        <p:spPr>
          <a:xfrm rot="585">
            <a:off x="4555525" y="2586773"/>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Metodi</a:t>
            </a:r>
            <a:endParaRPr sz="2600" b="1" dirty="0">
              <a:solidFill>
                <a:srgbClr val="0070C0"/>
              </a:solidFill>
              <a:latin typeface="Cambria"/>
              <a:ea typeface="Cambria"/>
              <a:cs typeface="Cambria"/>
              <a:sym typeface="Cambria"/>
            </a:endParaRPr>
          </a:p>
        </p:txBody>
      </p:sp>
      <p:sp>
        <p:nvSpPr>
          <p:cNvPr id="504" name="Google Shape;504;p83"/>
          <p:cNvSpPr txBox="1"/>
          <p:nvPr/>
        </p:nvSpPr>
        <p:spPr>
          <a:xfrm rot="585">
            <a:off x="4555525" y="4201751"/>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600" b="1" dirty="0">
                <a:solidFill>
                  <a:srgbClr val="0070C0"/>
                </a:solidFill>
                <a:latin typeface="Cambria"/>
                <a:ea typeface="Cambria"/>
                <a:cs typeface="Cambria"/>
                <a:sym typeface="Cambria"/>
              </a:rPr>
              <a:t>Classi e Pagine</a:t>
            </a:r>
            <a:endParaRPr sz="2600" b="1" dirty="0">
              <a:solidFill>
                <a:srgbClr val="0070C0"/>
              </a:solidFill>
              <a:latin typeface="Cambria"/>
              <a:ea typeface="Cambria"/>
              <a:cs typeface="Cambria"/>
              <a:sym typeface="Cambria"/>
            </a:endParaRPr>
          </a:p>
        </p:txBody>
      </p:sp>
      <p:sp>
        <p:nvSpPr>
          <p:cNvPr id="505" name="Google Shape;505;p83"/>
          <p:cNvSpPr txBox="1"/>
          <p:nvPr/>
        </p:nvSpPr>
        <p:spPr>
          <a:xfrm>
            <a:off x="5819425" y="688500"/>
            <a:ext cx="27654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a:latin typeface="Cambria"/>
                <a:ea typeface="Cambria"/>
                <a:cs typeface="Cambria"/>
                <a:sym typeface="Cambria"/>
              </a:rPr>
              <a:t>Descrittivi, corti</a:t>
            </a:r>
            <a:endParaRPr sz="2400">
              <a:latin typeface="Cambria"/>
              <a:ea typeface="Cambria"/>
              <a:cs typeface="Cambria"/>
              <a:sym typeface="Cambria"/>
            </a:endParaRPr>
          </a:p>
        </p:txBody>
      </p:sp>
      <p:sp>
        <p:nvSpPr>
          <p:cNvPr id="506" name="Google Shape;506;p83"/>
          <p:cNvSpPr txBox="1"/>
          <p:nvPr/>
        </p:nvSpPr>
        <p:spPr>
          <a:xfrm>
            <a:off x="5819425" y="1911925"/>
            <a:ext cx="27654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dirty="0">
                <a:latin typeface="Cambria"/>
                <a:ea typeface="Cambria"/>
                <a:cs typeface="Cambria"/>
                <a:sym typeface="Cambria"/>
              </a:rPr>
              <a:t>Id_bolla, costo</a:t>
            </a:r>
            <a:endParaRPr sz="2400" dirty="0">
              <a:latin typeface="Cambria"/>
              <a:ea typeface="Cambria"/>
              <a:cs typeface="Cambria"/>
              <a:sym typeface="Cambria"/>
            </a:endParaRPr>
          </a:p>
        </p:txBody>
      </p:sp>
      <p:sp>
        <p:nvSpPr>
          <p:cNvPr id="507" name="Google Shape;507;p83"/>
          <p:cNvSpPr txBox="1"/>
          <p:nvPr/>
        </p:nvSpPr>
        <p:spPr>
          <a:xfrm>
            <a:off x="5447725" y="3168528"/>
            <a:ext cx="35088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dirty="0">
                <a:latin typeface="Cambria"/>
                <a:ea typeface="Cambria"/>
                <a:cs typeface="Cambria"/>
                <a:sym typeface="Cambria"/>
              </a:rPr>
              <a:t>getPrezzo(), aggiungiBolla()</a:t>
            </a:r>
            <a:endParaRPr sz="2400" dirty="0">
              <a:latin typeface="Cambria"/>
              <a:ea typeface="Cambria"/>
              <a:cs typeface="Cambria"/>
              <a:sym typeface="Cambria"/>
            </a:endParaRPr>
          </a:p>
        </p:txBody>
      </p:sp>
      <p:sp>
        <p:nvSpPr>
          <p:cNvPr id="508" name="Google Shape;508;p83"/>
          <p:cNvSpPr txBox="1"/>
          <p:nvPr/>
        </p:nvSpPr>
        <p:spPr>
          <a:xfrm>
            <a:off x="5819425" y="4615326"/>
            <a:ext cx="2765400" cy="12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dirty="0">
                <a:latin typeface="Cambria"/>
                <a:ea typeface="Cambria"/>
                <a:cs typeface="Cambria"/>
                <a:sym typeface="Cambria"/>
              </a:rPr>
              <a:t>ManagerBolle.java</a:t>
            </a:r>
            <a:endParaRPr sz="2400" dirty="0">
              <a:latin typeface="Cambria"/>
              <a:ea typeface="Cambria"/>
              <a:cs typeface="Cambria"/>
              <a:sym typeface="Cambria"/>
            </a:endParaRPr>
          </a:p>
          <a:p>
            <a:pPr marL="0" lvl="0" indent="0" algn="ctr" rtl="0">
              <a:spcBef>
                <a:spcPts val="0"/>
              </a:spcBef>
              <a:spcAft>
                <a:spcPts val="0"/>
              </a:spcAft>
              <a:buNone/>
            </a:pPr>
            <a:r>
              <a:rPr lang="it-IT" sz="2400" dirty="0">
                <a:latin typeface="Cambria"/>
                <a:ea typeface="Cambria"/>
                <a:cs typeface="Cambria"/>
                <a:sym typeface="Cambria"/>
              </a:rPr>
              <a:t>ServletLogin.java</a:t>
            </a:r>
            <a:endParaRPr sz="2400" dirty="0">
              <a:latin typeface="Cambria"/>
              <a:ea typeface="Cambria"/>
              <a:cs typeface="Cambria"/>
              <a:sym typeface="Cambria"/>
            </a:endParaRPr>
          </a:p>
          <a:p>
            <a:pPr marL="0" lvl="0" indent="0" algn="ctr" rtl="0">
              <a:spcBef>
                <a:spcPts val="0"/>
              </a:spcBef>
              <a:spcAft>
                <a:spcPts val="0"/>
              </a:spcAft>
              <a:buNone/>
            </a:pPr>
            <a:r>
              <a:rPr lang="it-IT" sz="2400" dirty="0">
                <a:latin typeface="Cambria"/>
                <a:ea typeface="Cambria"/>
                <a:cs typeface="Cambria"/>
                <a:sym typeface="Cambria"/>
              </a:rPr>
              <a:t>gestioneBolle.jsp</a:t>
            </a:r>
            <a:endParaRPr sz="2400" dirty="0">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1000"/>
                                        <p:tgtEl>
                                          <p:spTgt spid="5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1"/>
                                        </p:tgtEl>
                                        <p:attrNameLst>
                                          <p:attrName>style.visibility</p:attrName>
                                        </p:attrNameLst>
                                      </p:cBhvr>
                                      <p:to>
                                        <p:strVal val="visible"/>
                                      </p:to>
                                    </p:set>
                                    <p:animEffect transition="in" filter="fade">
                                      <p:cBhvr>
                                        <p:cTn id="12" dur="1000"/>
                                        <p:tgtEl>
                                          <p:spTgt spid="5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5"/>
                                        </p:tgtEl>
                                        <p:attrNameLst>
                                          <p:attrName>style.visibility</p:attrName>
                                        </p:attrNameLst>
                                      </p:cBhvr>
                                      <p:to>
                                        <p:strVal val="visible"/>
                                      </p:to>
                                    </p:set>
                                    <p:animEffect transition="in" filter="fade">
                                      <p:cBhvr>
                                        <p:cTn id="17" dur="1000"/>
                                        <p:tgtEl>
                                          <p:spTgt spid="5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2"/>
                                        </p:tgtEl>
                                        <p:attrNameLst>
                                          <p:attrName>style.visibility</p:attrName>
                                        </p:attrNameLst>
                                      </p:cBhvr>
                                      <p:to>
                                        <p:strVal val="visible"/>
                                      </p:to>
                                    </p:set>
                                    <p:animEffect transition="in" filter="fade">
                                      <p:cBhvr>
                                        <p:cTn id="22" dur="1000"/>
                                        <p:tgtEl>
                                          <p:spTgt spid="5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3"/>
                                        </p:tgtEl>
                                        <p:attrNameLst>
                                          <p:attrName>style.visibility</p:attrName>
                                        </p:attrNameLst>
                                      </p:cBhvr>
                                      <p:to>
                                        <p:strVal val="visible"/>
                                      </p:to>
                                    </p:set>
                                    <p:animEffect transition="in" filter="fade">
                                      <p:cBhvr>
                                        <p:cTn id="32" dur="1000"/>
                                        <p:tgtEl>
                                          <p:spTgt spid="5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7"/>
                                        </p:tgtEl>
                                        <p:attrNameLst>
                                          <p:attrName>style.visibility</p:attrName>
                                        </p:attrNameLst>
                                      </p:cBhvr>
                                      <p:to>
                                        <p:strVal val="visible"/>
                                      </p:to>
                                    </p:set>
                                    <p:animEffect transition="in" filter="fade">
                                      <p:cBhvr>
                                        <p:cTn id="37" dur="1000"/>
                                        <p:tgtEl>
                                          <p:spTgt spid="50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4"/>
                                        </p:tgtEl>
                                        <p:attrNameLst>
                                          <p:attrName>style.visibility</p:attrName>
                                        </p:attrNameLst>
                                      </p:cBhvr>
                                      <p:to>
                                        <p:strVal val="visible"/>
                                      </p:to>
                                    </p:set>
                                    <p:animEffect transition="in" filter="fade">
                                      <p:cBhvr>
                                        <p:cTn id="42" dur="1000"/>
                                        <p:tgtEl>
                                          <p:spTgt spid="50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8"/>
                                        </p:tgtEl>
                                        <p:attrNameLst>
                                          <p:attrName>style.visibility</p:attrName>
                                        </p:attrNameLst>
                                      </p:cBhvr>
                                      <p:to>
                                        <p:strVal val="visible"/>
                                      </p:to>
                                    </p:set>
                                    <p:animEffect transition="in" filter="fade">
                                      <p:cBhvr>
                                        <p:cTn id="47" dur="10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4"/>
          <p:cNvSpPr txBox="1"/>
          <p:nvPr/>
        </p:nvSpPr>
        <p:spPr>
          <a:xfrm rot="-410069">
            <a:off x="618097" y="517376"/>
            <a:ext cx="3955407"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a:t>
            </a:r>
            <a:endParaRPr sz="3600" b="1" dirty="0">
              <a:solidFill>
                <a:srgbClr val="0070C0"/>
              </a:solidFill>
              <a:latin typeface="Cambria"/>
              <a:ea typeface="Cambria"/>
              <a:cs typeface="Cambria"/>
              <a:sym typeface="Cambria"/>
            </a:endParaRPr>
          </a:p>
        </p:txBody>
      </p:sp>
      <p:sp>
        <p:nvSpPr>
          <p:cNvPr id="515" name="Google Shape;515;p84"/>
          <p:cNvSpPr txBox="1"/>
          <p:nvPr/>
        </p:nvSpPr>
        <p:spPr>
          <a:xfrm rot="585">
            <a:off x="3449400" y="1091100"/>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000" b="1" dirty="0">
                <a:solidFill>
                  <a:srgbClr val="0070C0"/>
                </a:solidFill>
                <a:latin typeface="Cambria"/>
                <a:ea typeface="Cambria"/>
                <a:cs typeface="Cambria"/>
                <a:sym typeface="Cambria"/>
              </a:rPr>
              <a:t>Presentation Layer</a:t>
            </a:r>
            <a:endParaRPr sz="3000" b="1" dirty="0">
              <a:solidFill>
                <a:srgbClr val="0070C0"/>
              </a:solidFill>
              <a:latin typeface="Cambria"/>
              <a:ea typeface="Cambria"/>
              <a:cs typeface="Cambria"/>
              <a:sym typeface="Cambria"/>
            </a:endParaRPr>
          </a:p>
        </p:txBody>
      </p:sp>
      <p:sp>
        <p:nvSpPr>
          <p:cNvPr id="516" name="Google Shape;516;p84"/>
          <p:cNvSpPr txBox="1"/>
          <p:nvPr/>
        </p:nvSpPr>
        <p:spPr>
          <a:xfrm rot="585">
            <a:off x="3449400" y="2769513"/>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000" b="1" dirty="0">
                <a:solidFill>
                  <a:srgbClr val="0070C0"/>
                </a:solidFill>
                <a:latin typeface="Cambria"/>
                <a:ea typeface="Cambria"/>
                <a:cs typeface="Cambria"/>
                <a:sym typeface="Cambria"/>
              </a:rPr>
              <a:t>Application Layer</a:t>
            </a:r>
            <a:endParaRPr sz="3000" b="1" dirty="0">
              <a:solidFill>
                <a:srgbClr val="0070C0"/>
              </a:solidFill>
              <a:latin typeface="Cambria"/>
              <a:ea typeface="Cambria"/>
              <a:cs typeface="Cambria"/>
              <a:sym typeface="Cambria"/>
            </a:endParaRPr>
          </a:p>
        </p:txBody>
      </p:sp>
      <p:sp>
        <p:nvSpPr>
          <p:cNvPr id="517" name="Google Shape;517;p84"/>
          <p:cNvSpPr txBox="1"/>
          <p:nvPr/>
        </p:nvSpPr>
        <p:spPr>
          <a:xfrm rot="585">
            <a:off x="3449400" y="4447925"/>
            <a:ext cx="52932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000" b="1" dirty="0">
                <a:solidFill>
                  <a:srgbClr val="0070C0"/>
                </a:solidFill>
                <a:latin typeface="Cambria"/>
                <a:ea typeface="Cambria"/>
                <a:cs typeface="Cambria"/>
                <a:sym typeface="Cambria"/>
              </a:rPr>
              <a:t>Storage Layer</a:t>
            </a:r>
            <a:endParaRPr sz="3000" b="1" dirty="0">
              <a:solidFill>
                <a:srgbClr val="0070C0"/>
              </a:solidFill>
              <a:latin typeface="Cambria"/>
              <a:ea typeface="Cambria"/>
              <a:cs typeface="Cambria"/>
              <a:sym typeface="Cambria"/>
            </a:endParaRPr>
          </a:p>
        </p:txBody>
      </p:sp>
      <p:sp>
        <p:nvSpPr>
          <p:cNvPr id="518" name="Google Shape;518;p84"/>
          <p:cNvSpPr txBox="1"/>
          <p:nvPr/>
        </p:nvSpPr>
        <p:spPr>
          <a:xfrm>
            <a:off x="3574350" y="1714050"/>
            <a:ext cx="50433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dirty="0">
                <a:latin typeface="Cambria"/>
                <a:ea typeface="Cambria"/>
                <a:cs typeface="Cambria"/>
                <a:sym typeface="Cambria"/>
              </a:rPr>
              <a:t>Include UI e Boundary Objects.</a:t>
            </a:r>
            <a:endParaRPr sz="2400" dirty="0">
              <a:latin typeface="Cambria"/>
              <a:ea typeface="Cambria"/>
              <a:cs typeface="Cambria"/>
              <a:sym typeface="Cambria"/>
            </a:endParaRPr>
          </a:p>
        </p:txBody>
      </p:sp>
      <p:sp>
        <p:nvSpPr>
          <p:cNvPr id="519" name="Google Shape;519;p84"/>
          <p:cNvSpPr txBox="1"/>
          <p:nvPr/>
        </p:nvSpPr>
        <p:spPr>
          <a:xfrm>
            <a:off x="3574350" y="3392475"/>
            <a:ext cx="50433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a:latin typeface="Cambria"/>
                <a:ea typeface="Cambria"/>
                <a:cs typeface="Cambria"/>
                <a:sym typeface="Cambria"/>
              </a:rPr>
              <a:t>Include oggetti per controllo ed elaborazione dati.</a:t>
            </a:r>
            <a:endParaRPr sz="2400">
              <a:latin typeface="Cambria"/>
              <a:ea typeface="Cambria"/>
              <a:cs typeface="Cambria"/>
              <a:sym typeface="Cambria"/>
            </a:endParaRPr>
          </a:p>
        </p:txBody>
      </p:sp>
      <p:sp>
        <p:nvSpPr>
          <p:cNvPr id="520" name="Google Shape;520;p84"/>
          <p:cNvSpPr txBox="1"/>
          <p:nvPr/>
        </p:nvSpPr>
        <p:spPr>
          <a:xfrm>
            <a:off x="2906700" y="5070900"/>
            <a:ext cx="63786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a:latin typeface="Cambria"/>
                <a:ea typeface="Cambria"/>
                <a:cs typeface="Cambria"/>
                <a:sym typeface="Cambria"/>
              </a:rPr>
              <a:t>Include operazioni di memorizzazione ed interrogazione dati dal DB.</a:t>
            </a:r>
            <a:endParaRPr sz="2400">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5"/>
                                        </p:tgtEl>
                                        <p:attrNameLst>
                                          <p:attrName>style.visibility</p:attrName>
                                        </p:attrNameLst>
                                      </p:cBhvr>
                                      <p:to>
                                        <p:strVal val="visible"/>
                                      </p:to>
                                    </p:set>
                                    <p:animEffect transition="in" filter="fade">
                                      <p:cBhvr>
                                        <p:cTn id="12" dur="1000"/>
                                        <p:tgtEl>
                                          <p:spTgt spid="5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fade">
                                      <p:cBhvr>
                                        <p:cTn id="17" dur="1000"/>
                                        <p:tgtEl>
                                          <p:spTgt spid="5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6"/>
                                        </p:tgtEl>
                                        <p:attrNameLst>
                                          <p:attrName>style.visibility</p:attrName>
                                        </p:attrNameLst>
                                      </p:cBhvr>
                                      <p:to>
                                        <p:strVal val="visible"/>
                                      </p:to>
                                    </p:set>
                                    <p:animEffect transition="in" filter="fade">
                                      <p:cBhvr>
                                        <p:cTn id="22" dur="1000"/>
                                        <p:tgtEl>
                                          <p:spTgt spid="5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9"/>
                                        </p:tgtEl>
                                        <p:attrNameLst>
                                          <p:attrName>style.visibility</p:attrName>
                                        </p:attrNameLst>
                                      </p:cBhvr>
                                      <p:to>
                                        <p:strVal val="visible"/>
                                      </p:to>
                                    </p:set>
                                    <p:animEffect transition="in" filter="fade">
                                      <p:cBhvr>
                                        <p:cTn id="27" dur="1000"/>
                                        <p:tgtEl>
                                          <p:spTgt spid="5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7"/>
                                        </p:tgtEl>
                                        <p:attrNameLst>
                                          <p:attrName>style.visibility</p:attrName>
                                        </p:attrNameLst>
                                      </p:cBhvr>
                                      <p:to>
                                        <p:strVal val="visible"/>
                                      </p:to>
                                    </p:set>
                                    <p:animEffect transition="in" filter="fade">
                                      <p:cBhvr>
                                        <p:cTn id="32" dur="1000"/>
                                        <p:tgtEl>
                                          <p:spTgt spid="5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0"/>
                                        </p:tgtEl>
                                        <p:attrNameLst>
                                          <p:attrName>style.visibility</p:attrName>
                                        </p:attrNameLst>
                                      </p:cBhvr>
                                      <p:to>
                                        <p:strVal val="visible"/>
                                      </p:to>
                                    </p:set>
                                    <p:animEffect transition="in" filter="fade">
                                      <p:cBhvr>
                                        <p:cTn id="37"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5"/>
          <p:cNvSpPr txBox="1"/>
          <p:nvPr/>
        </p:nvSpPr>
        <p:spPr>
          <a:xfrm rot="-410069">
            <a:off x="467177" y="231922"/>
            <a:ext cx="3955407"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Core</a:t>
            </a:r>
            <a:endParaRPr sz="3600" b="1" dirty="0">
              <a:solidFill>
                <a:srgbClr val="0070C0"/>
              </a:solidFill>
              <a:latin typeface="Cambria"/>
              <a:ea typeface="Cambria"/>
              <a:cs typeface="Cambria"/>
              <a:sym typeface="Cambria"/>
            </a:endParaRPr>
          </a:p>
        </p:txBody>
      </p:sp>
      <p:pic>
        <p:nvPicPr>
          <p:cNvPr id="4" name="Immagine 3">
            <a:extLst>
              <a:ext uri="{FF2B5EF4-FFF2-40B4-BE49-F238E27FC236}">
                <a16:creationId xmlns:a16="http://schemas.microsoft.com/office/drawing/2014/main" id="{BD054C14-BDCE-4549-B68C-755543B374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3040" y="1038687"/>
            <a:ext cx="7625919" cy="46252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10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6"/>
          <p:cNvSpPr txBox="1"/>
          <p:nvPr/>
        </p:nvSpPr>
        <p:spPr>
          <a:xfrm rot="-410130">
            <a:off x="615819" y="479278"/>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Diagram</a:t>
            </a:r>
            <a:endParaRPr sz="3600" b="1" dirty="0">
              <a:solidFill>
                <a:srgbClr val="0070C0"/>
              </a:solidFill>
              <a:latin typeface="Cambria"/>
              <a:ea typeface="Cambria"/>
              <a:cs typeface="Cambria"/>
              <a:sym typeface="Cambria"/>
            </a:endParaRPr>
          </a:p>
        </p:txBody>
      </p:sp>
      <p:pic>
        <p:nvPicPr>
          <p:cNvPr id="5" name="Immagine 4">
            <a:extLst>
              <a:ext uri="{FF2B5EF4-FFF2-40B4-BE49-F238E27FC236}">
                <a16:creationId xmlns:a16="http://schemas.microsoft.com/office/drawing/2014/main" id="{8F004ECF-7901-48FE-91F6-81E8F17560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65289" y="275208"/>
            <a:ext cx="5620229" cy="3450198"/>
          </a:xfrm>
          <a:prstGeom prst="rect">
            <a:avLst/>
          </a:prstGeom>
          <a:noFill/>
          <a:ln>
            <a:noFill/>
          </a:ln>
        </p:spPr>
      </p:pic>
      <p:pic>
        <p:nvPicPr>
          <p:cNvPr id="6" name="Immagine 5">
            <a:extLst>
              <a:ext uri="{FF2B5EF4-FFF2-40B4-BE49-F238E27FC236}">
                <a16:creationId xmlns:a16="http://schemas.microsoft.com/office/drawing/2014/main" id="{932C45DF-9B09-4F86-A23D-F327D8047DE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6482" y="2200008"/>
            <a:ext cx="5998346" cy="34501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cBhvr additive="base">
                                        <p:cTn id="7" dur="1000"/>
                                        <p:tgtEl>
                                          <p:spTgt spid="5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7"/>
          <p:cNvSpPr txBox="1"/>
          <p:nvPr/>
        </p:nvSpPr>
        <p:spPr>
          <a:xfrm rot="-410130">
            <a:off x="41082" y="270021"/>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Diagram</a:t>
            </a:r>
            <a:endParaRPr sz="3600" b="1" dirty="0">
              <a:solidFill>
                <a:srgbClr val="0070C0"/>
              </a:solidFill>
              <a:latin typeface="Cambria"/>
              <a:ea typeface="Cambria"/>
              <a:cs typeface="Cambria"/>
              <a:sym typeface="Cambria"/>
            </a:endParaRPr>
          </a:p>
        </p:txBody>
      </p:sp>
      <p:pic>
        <p:nvPicPr>
          <p:cNvPr id="4" name="Immagine 3">
            <a:extLst>
              <a:ext uri="{FF2B5EF4-FFF2-40B4-BE49-F238E27FC236}">
                <a16:creationId xmlns:a16="http://schemas.microsoft.com/office/drawing/2014/main" id="{ACC2F45F-8E73-47CD-8EC2-1F37F4AB18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8349" y="1038688"/>
            <a:ext cx="7235301" cy="45808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8"/>
          <p:cNvSpPr txBox="1"/>
          <p:nvPr/>
        </p:nvSpPr>
        <p:spPr>
          <a:xfrm rot="-410130">
            <a:off x="615819" y="479278"/>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Diagram</a:t>
            </a:r>
            <a:endParaRPr sz="3600" b="1" dirty="0">
              <a:solidFill>
                <a:srgbClr val="0070C0"/>
              </a:solidFill>
              <a:latin typeface="Cambria"/>
              <a:ea typeface="Cambria"/>
              <a:cs typeface="Cambria"/>
              <a:sym typeface="Cambria"/>
            </a:endParaRPr>
          </a:p>
          <a:p>
            <a:pPr marL="0" lvl="0" indent="0" algn="ctr" rtl="0">
              <a:spcBef>
                <a:spcPts val="0"/>
              </a:spcBef>
              <a:spcAft>
                <a:spcPts val="0"/>
              </a:spcAft>
              <a:buNone/>
            </a:pPr>
            <a:r>
              <a:rPr lang="it-IT" sz="3600" b="1" dirty="0">
                <a:solidFill>
                  <a:srgbClr val="0070C0"/>
                </a:solidFill>
                <a:latin typeface="Cambria"/>
                <a:ea typeface="Cambria"/>
                <a:cs typeface="Cambria"/>
                <a:sym typeface="Cambria"/>
              </a:rPr>
              <a:t> - Control</a:t>
            </a:r>
            <a:endParaRPr sz="3600" b="1" dirty="0">
              <a:solidFill>
                <a:srgbClr val="0070C0"/>
              </a:solidFill>
              <a:latin typeface="Cambria"/>
              <a:ea typeface="Cambria"/>
              <a:cs typeface="Cambria"/>
              <a:sym typeface="Cambria"/>
            </a:endParaRPr>
          </a:p>
        </p:txBody>
      </p:sp>
      <p:pic>
        <p:nvPicPr>
          <p:cNvPr id="6" name="Immagine 5">
            <a:extLst>
              <a:ext uri="{FF2B5EF4-FFF2-40B4-BE49-F238E27FC236}">
                <a16:creationId xmlns:a16="http://schemas.microsoft.com/office/drawing/2014/main" id="{224E61F5-6D10-4D68-BA3A-67E2A36F1C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1638" y="2546019"/>
            <a:ext cx="4881288" cy="2922536"/>
          </a:xfrm>
          <a:prstGeom prst="rect">
            <a:avLst/>
          </a:prstGeom>
          <a:noFill/>
          <a:ln>
            <a:noFill/>
          </a:ln>
        </p:spPr>
      </p:pic>
      <p:pic>
        <p:nvPicPr>
          <p:cNvPr id="7" name="Immagine 6">
            <a:extLst>
              <a:ext uri="{FF2B5EF4-FFF2-40B4-BE49-F238E27FC236}">
                <a16:creationId xmlns:a16="http://schemas.microsoft.com/office/drawing/2014/main" id="{2D582125-A877-4B16-8BB4-CD29364CE11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30263" y="2546019"/>
            <a:ext cx="5100099" cy="30329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8"/>
                                        </p:tgtEl>
                                        <p:attrNameLst>
                                          <p:attrName>style.visibility</p:attrName>
                                        </p:attrNameLst>
                                      </p:cBhvr>
                                      <p:to>
                                        <p:strVal val="visible"/>
                                      </p:to>
                                    </p:set>
                                    <p:anim calcmode="lin" valueType="num">
                                      <p:cBhvr additive="base">
                                        <p:cTn id="7" dur="1000"/>
                                        <p:tgtEl>
                                          <p:spTgt spid="5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9"/>
          <p:cNvSpPr txBox="1"/>
          <p:nvPr/>
        </p:nvSpPr>
        <p:spPr>
          <a:xfrm rot="-410130">
            <a:off x="615819" y="479278"/>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Diagram</a:t>
            </a:r>
            <a:endParaRPr sz="3600" b="1" dirty="0">
              <a:solidFill>
                <a:srgbClr val="0070C0"/>
              </a:solidFill>
              <a:latin typeface="Cambria"/>
              <a:ea typeface="Cambria"/>
              <a:cs typeface="Cambria"/>
              <a:sym typeface="Cambria"/>
            </a:endParaRPr>
          </a:p>
          <a:p>
            <a:pPr lvl="0" algn="ctr" rtl="0">
              <a:spcBef>
                <a:spcPts val="0"/>
              </a:spcBef>
              <a:spcAft>
                <a:spcPts val="0"/>
              </a:spcAft>
              <a:buClr>
                <a:srgbClr val="A85229"/>
              </a:buClr>
              <a:buSzPts val="3600"/>
            </a:pPr>
            <a:r>
              <a:rPr lang="it-IT" sz="3600" b="1" dirty="0">
                <a:solidFill>
                  <a:srgbClr val="0070C0"/>
                </a:solidFill>
                <a:latin typeface="Cambria"/>
                <a:ea typeface="Cambria"/>
                <a:cs typeface="Cambria"/>
                <a:sym typeface="Cambria"/>
              </a:rPr>
              <a:t>- Control</a:t>
            </a:r>
            <a:endParaRPr sz="3600" b="1" dirty="0">
              <a:solidFill>
                <a:srgbClr val="0070C0"/>
              </a:solidFill>
              <a:latin typeface="Cambria"/>
              <a:ea typeface="Cambria"/>
              <a:cs typeface="Cambria"/>
              <a:sym typeface="Cambria"/>
            </a:endParaRPr>
          </a:p>
        </p:txBody>
      </p:sp>
      <p:pic>
        <p:nvPicPr>
          <p:cNvPr id="6" name="Immagine 5">
            <a:extLst>
              <a:ext uri="{FF2B5EF4-FFF2-40B4-BE49-F238E27FC236}">
                <a16:creationId xmlns:a16="http://schemas.microsoft.com/office/drawing/2014/main" id="{532D1E88-8113-4DCC-BA8D-0F549F8E88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03145" y="145619"/>
            <a:ext cx="5408419" cy="3136896"/>
          </a:xfrm>
          <a:prstGeom prst="rect">
            <a:avLst/>
          </a:prstGeom>
          <a:noFill/>
          <a:ln>
            <a:noFill/>
          </a:ln>
        </p:spPr>
      </p:pic>
      <p:pic>
        <p:nvPicPr>
          <p:cNvPr id="7" name="Immagine 6">
            <a:extLst>
              <a:ext uri="{FF2B5EF4-FFF2-40B4-BE49-F238E27FC236}">
                <a16:creationId xmlns:a16="http://schemas.microsoft.com/office/drawing/2014/main" id="{DCEC1F1B-8719-4CE3-81E3-0EB4F7C5C9F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7250" y="2201051"/>
            <a:ext cx="5177600" cy="2970803"/>
          </a:xfrm>
          <a:prstGeom prst="rect">
            <a:avLst/>
          </a:prstGeom>
          <a:noFill/>
          <a:ln>
            <a:noFill/>
          </a:ln>
        </p:spPr>
      </p:pic>
      <p:pic>
        <p:nvPicPr>
          <p:cNvPr id="8" name="Immagine 7">
            <a:extLst>
              <a:ext uri="{FF2B5EF4-FFF2-40B4-BE49-F238E27FC236}">
                <a16:creationId xmlns:a16="http://schemas.microsoft.com/office/drawing/2014/main" id="{C9B2CDA3-71B9-4D72-A9E4-0D59D54432E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439487" y="3355759"/>
            <a:ext cx="3243309" cy="23652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7"/>
                                        </p:tgtEl>
                                        <p:attrNameLst>
                                          <p:attrName>style.visibility</p:attrName>
                                        </p:attrNameLst>
                                      </p:cBhvr>
                                      <p:to>
                                        <p:strVal val="visible"/>
                                      </p:to>
                                    </p:set>
                                    <p:anim calcmode="lin" valueType="num">
                                      <p:cBhvr additive="base">
                                        <p:cTn id="7" dur="1000"/>
                                        <p:tgtEl>
                                          <p:spTgt spid="5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56"/>
          <p:cNvSpPr txBox="1"/>
          <p:nvPr/>
        </p:nvSpPr>
        <p:spPr>
          <a:xfrm>
            <a:off x="562253" y="2467583"/>
            <a:ext cx="11023106" cy="2048726"/>
          </a:xfrm>
          <a:prstGeom prst="rect">
            <a:avLst/>
          </a:prstGeom>
          <a:noFill/>
          <a:ln>
            <a:noFill/>
          </a:ln>
        </p:spPr>
        <p:txBody>
          <a:bodyPr spcFirstLastPara="1" wrap="square" lIns="91425" tIns="91425" rIns="91425" bIns="91425" anchor="t" anchorCtr="0">
            <a:noAutofit/>
          </a:bodyPr>
          <a:lstStyle/>
          <a:p>
            <a:r>
              <a:rPr lang="it-IT" sz="2000" dirty="0"/>
              <a:t>Innovatec Elettronica è un software Web-</a:t>
            </a:r>
            <a:r>
              <a:rPr lang="it-IT" sz="2000" dirty="0" err="1"/>
              <a:t>Based</a:t>
            </a:r>
            <a:r>
              <a:rPr lang="it-IT" sz="2000" dirty="0"/>
              <a:t> che si propone di migliorare il lavoro gestionale dell’azienda stessa offrendo varie funzionalità : il gestore , proprietario dell’azienda e amministratore del sito,  si occupa dei prodotti messi in vendita dall’azienda e dei tecnici , i tecnici si occupano dei clienti e delle bolle ad essi associati per la riparazione dell’apparecchio elettronico ed infine il cliente  porta l’apparecchio in riparazione all’azienda.</a:t>
            </a:r>
          </a:p>
          <a:p>
            <a:r>
              <a:rPr lang="it-IT" sz="2000" dirty="0"/>
              <a:t> </a:t>
            </a:r>
          </a:p>
          <a:p>
            <a:endParaRPr sz="2000" dirty="0">
              <a:solidFill>
                <a:srgbClr val="514A40"/>
              </a:solidFill>
              <a:latin typeface="Cambria"/>
              <a:ea typeface="Cambria"/>
              <a:cs typeface="Cambria"/>
              <a:sym typeface="Cambria"/>
            </a:endParaRPr>
          </a:p>
        </p:txBody>
      </p:sp>
      <p:sp>
        <p:nvSpPr>
          <p:cNvPr id="2" name="Rettangolo 1">
            <a:extLst>
              <a:ext uri="{FF2B5EF4-FFF2-40B4-BE49-F238E27FC236}">
                <a16:creationId xmlns:a16="http://schemas.microsoft.com/office/drawing/2014/main" id="{64CFBA22-FEB6-4343-AAF4-7C0CD2D35C1C}"/>
              </a:ext>
            </a:extLst>
          </p:cNvPr>
          <p:cNvSpPr/>
          <p:nvPr/>
        </p:nvSpPr>
        <p:spPr>
          <a:xfrm>
            <a:off x="562253" y="620975"/>
            <a:ext cx="6146234" cy="923330"/>
          </a:xfrm>
          <a:prstGeom prst="rect">
            <a:avLst/>
          </a:prstGeom>
          <a:noFill/>
        </p:spPr>
        <p:txBody>
          <a:bodyPr wrap="none" lIns="91440" tIns="45720" rIns="91440" bIns="45720">
            <a:spAutoFit/>
          </a:bodyPr>
          <a:lstStyle/>
          <a:p>
            <a:pPr algn="ctr"/>
            <a:r>
              <a:rPr lang="it-IT" sz="5400" b="0" cap="none" spc="0" dirty="0">
                <a:ln w="0"/>
                <a:solidFill>
                  <a:schemeClr val="accent1"/>
                </a:solidFill>
                <a:effectLst>
                  <a:outerShdw blurRad="38100" dist="25400" dir="5400000" algn="ctr" rotWithShape="0">
                    <a:srgbClr val="6E747A">
                      <a:alpha val="43000"/>
                    </a:srgbClr>
                  </a:outerShdw>
                </a:effectLst>
                <a:latin typeface="Cambria"/>
                <a:ea typeface="Cambria"/>
                <a:cs typeface="Cambria"/>
                <a:sym typeface="Cambria"/>
              </a:rPr>
              <a:t>Il sistema corrente...</a:t>
            </a:r>
            <a:endParaRPr lang="it-IT"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0"/>
          <p:cNvSpPr txBox="1"/>
          <p:nvPr/>
        </p:nvSpPr>
        <p:spPr>
          <a:xfrm rot="-410130">
            <a:off x="615819" y="479278"/>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Diagram</a:t>
            </a:r>
            <a:endParaRPr sz="3600" b="1" dirty="0">
              <a:solidFill>
                <a:srgbClr val="0070C0"/>
              </a:solidFill>
              <a:latin typeface="Cambria"/>
              <a:ea typeface="Cambria"/>
              <a:cs typeface="Cambria"/>
              <a:sym typeface="Cambria"/>
            </a:endParaRPr>
          </a:p>
        </p:txBody>
      </p:sp>
      <p:pic>
        <p:nvPicPr>
          <p:cNvPr id="4" name="Immagine 3">
            <a:extLst>
              <a:ext uri="{FF2B5EF4-FFF2-40B4-BE49-F238E27FC236}">
                <a16:creationId xmlns:a16="http://schemas.microsoft.com/office/drawing/2014/main" id="{7B05C547-395B-41C6-B9E0-F0208941D0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68968" y="1435962"/>
            <a:ext cx="6454064" cy="3986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1"/>
          <p:cNvSpPr txBox="1"/>
          <p:nvPr/>
        </p:nvSpPr>
        <p:spPr>
          <a:xfrm rot="-410130">
            <a:off x="-147661" y="270022"/>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Packages Diagram</a:t>
            </a:r>
            <a:endParaRPr sz="3600" b="1" dirty="0">
              <a:solidFill>
                <a:srgbClr val="0070C0"/>
              </a:solidFill>
              <a:latin typeface="Cambria"/>
              <a:ea typeface="Cambria"/>
              <a:cs typeface="Cambria"/>
              <a:sym typeface="Cambria"/>
            </a:endParaRPr>
          </a:p>
        </p:txBody>
      </p:sp>
      <p:pic>
        <p:nvPicPr>
          <p:cNvPr id="5" name="Immagine 4">
            <a:extLst>
              <a:ext uri="{FF2B5EF4-FFF2-40B4-BE49-F238E27FC236}">
                <a16:creationId xmlns:a16="http://schemas.microsoft.com/office/drawing/2014/main" id="{506477E7-F78B-4288-B012-6D4956ABC9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29594" y="105933"/>
            <a:ext cx="4505023" cy="5575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2"/>
          <p:cNvSpPr txBox="1"/>
          <p:nvPr/>
        </p:nvSpPr>
        <p:spPr>
          <a:xfrm rot="-410130">
            <a:off x="615819" y="479278"/>
            <a:ext cx="4595062" cy="964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600" b="1" dirty="0">
                <a:solidFill>
                  <a:srgbClr val="0070C0"/>
                </a:solidFill>
                <a:latin typeface="Cambria"/>
                <a:ea typeface="Cambria"/>
                <a:cs typeface="Cambria"/>
                <a:sym typeface="Cambria"/>
              </a:rPr>
              <a:t>Design Patterns</a:t>
            </a:r>
            <a:endParaRPr sz="3600" b="1" dirty="0">
              <a:solidFill>
                <a:srgbClr val="0070C0"/>
              </a:solidFill>
              <a:latin typeface="Cambria"/>
              <a:ea typeface="Cambria"/>
              <a:cs typeface="Cambria"/>
              <a:sym typeface="Cambria"/>
            </a:endParaRPr>
          </a:p>
        </p:txBody>
      </p:sp>
      <p:sp>
        <p:nvSpPr>
          <p:cNvPr id="581" name="Google Shape;581;p92"/>
          <p:cNvSpPr txBox="1"/>
          <p:nvPr/>
        </p:nvSpPr>
        <p:spPr>
          <a:xfrm rot="224">
            <a:off x="215487" y="2025653"/>
            <a:ext cx="45951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000" b="1" dirty="0">
                <a:solidFill>
                  <a:srgbClr val="0070C0"/>
                </a:solidFill>
                <a:latin typeface="Cambria"/>
                <a:ea typeface="Cambria"/>
                <a:cs typeface="Cambria"/>
                <a:sym typeface="Cambria"/>
              </a:rPr>
              <a:t>DAO pattern</a:t>
            </a:r>
            <a:endParaRPr sz="3000" b="1" dirty="0">
              <a:solidFill>
                <a:srgbClr val="0070C0"/>
              </a:solidFill>
              <a:latin typeface="Cambria"/>
              <a:ea typeface="Cambria"/>
              <a:cs typeface="Cambria"/>
              <a:sym typeface="Cambria"/>
            </a:endParaRPr>
          </a:p>
        </p:txBody>
      </p:sp>
      <p:sp>
        <p:nvSpPr>
          <p:cNvPr id="582" name="Google Shape;582;p92"/>
          <p:cNvSpPr txBox="1"/>
          <p:nvPr/>
        </p:nvSpPr>
        <p:spPr>
          <a:xfrm rot="224">
            <a:off x="6838225" y="1410353"/>
            <a:ext cx="45951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000" b="1" dirty="0">
                <a:solidFill>
                  <a:srgbClr val="0070C0"/>
                </a:solidFill>
                <a:latin typeface="Cambria"/>
                <a:ea typeface="Cambria"/>
                <a:cs typeface="Cambria"/>
                <a:sym typeface="Cambria"/>
              </a:rPr>
              <a:t>Façade pattern</a:t>
            </a:r>
            <a:endParaRPr sz="3000" b="1" dirty="0">
              <a:solidFill>
                <a:srgbClr val="0070C0"/>
              </a:solidFill>
              <a:latin typeface="Cambria"/>
              <a:ea typeface="Cambria"/>
              <a:cs typeface="Cambria"/>
              <a:sym typeface="Cambria"/>
            </a:endParaRPr>
          </a:p>
        </p:txBody>
      </p:sp>
      <p:pic>
        <p:nvPicPr>
          <p:cNvPr id="7" name="Immagine 6">
            <a:extLst>
              <a:ext uri="{FF2B5EF4-FFF2-40B4-BE49-F238E27FC236}">
                <a16:creationId xmlns:a16="http://schemas.microsoft.com/office/drawing/2014/main" id="{F13D04CC-C5DA-43ED-977C-D656CCB724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5466" y="2768591"/>
            <a:ext cx="4827051" cy="2206501"/>
          </a:xfrm>
          <a:prstGeom prst="rect">
            <a:avLst/>
          </a:prstGeom>
          <a:noFill/>
          <a:ln>
            <a:noFill/>
          </a:ln>
        </p:spPr>
      </p:pic>
      <p:pic>
        <p:nvPicPr>
          <p:cNvPr id="8" name="Immagine 7">
            <a:extLst>
              <a:ext uri="{FF2B5EF4-FFF2-40B4-BE49-F238E27FC236}">
                <a16:creationId xmlns:a16="http://schemas.microsoft.com/office/drawing/2014/main" id="{F4B6E6BF-58EA-443F-B5D3-92C1CE3F7E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55769" y="2244020"/>
            <a:ext cx="6120765" cy="32556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1000"/>
                                        <p:tgtEl>
                                          <p:spTgt spid="58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1"/>
                                        </p:tgtEl>
                                        <p:attrNameLst>
                                          <p:attrName>style.visibility</p:attrName>
                                        </p:attrNameLst>
                                      </p:cBhvr>
                                      <p:to>
                                        <p:strVal val="visible"/>
                                      </p:to>
                                    </p:set>
                                    <p:animEffect transition="in" filter="fade">
                                      <p:cBhvr>
                                        <p:cTn id="12" dur="1000"/>
                                        <p:tgtEl>
                                          <p:spTgt spid="5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2"/>
                                        </p:tgtEl>
                                        <p:attrNameLst>
                                          <p:attrName>style.visibility</p:attrName>
                                        </p:attrNameLst>
                                      </p:cBhvr>
                                      <p:to>
                                        <p:strVal val="visible"/>
                                      </p:to>
                                    </p:set>
                                    <p:animEffect transition="in" filter="fade">
                                      <p:cBhvr>
                                        <p:cTn id="17" dur="1000"/>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p:nvPr/>
        </p:nvSpPr>
        <p:spPr>
          <a:xfrm>
            <a:off x="1295280" y="380880"/>
            <a:ext cx="9600900" cy="1142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TESTING</a:t>
            </a:r>
            <a:endParaRPr sz="3200" b="0" i="0" u="none" strike="noStrike" cap="none" dirty="0">
              <a:solidFill>
                <a:srgbClr val="0070C0"/>
              </a:solidFill>
              <a:latin typeface="Cambria"/>
              <a:ea typeface="Cambria"/>
              <a:cs typeface="Cambria"/>
              <a:sym typeface="Cambria"/>
            </a:endParaRPr>
          </a:p>
        </p:txBody>
      </p:sp>
      <p:sp>
        <p:nvSpPr>
          <p:cNvPr id="591" name="Google Shape;591;p93"/>
          <p:cNvSpPr/>
          <p:nvPr/>
        </p:nvSpPr>
        <p:spPr>
          <a:xfrm>
            <a:off x="1076585" y="1884830"/>
            <a:ext cx="10038300" cy="2010600"/>
          </a:xfrm>
          <a:prstGeom prst="rect">
            <a:avLst/>
          </a:prstGeom>
          <a:noFill/>
          <a:ln>
            <a:noFill/>
          </a:ln>
        </p:spPr>
        <p:txBody>
          <a:bodyPr spcFirstLastPara="1" wrap="square" lIns="90000" tIns="45000" rIns="90000" bIns="45000" anchor="t" anchorCtr="0">
            <a:noAutofit/>
          </a:bodyPr>
          <a:lstStyle/>
          <a:p>
            <a:pPr lvl="0"/>
            <a:r>
              <a:rPr lang="it-IT" sz="1800" b="1" i="0" u="none" strike="noStrike" cap="none" dirty="0">
                <a:solidFill>
                  <a:schemeClr val="bg1"/>
                </a:solidFill>
                <a:latin typeface="Cambria"/>
                <a:ea typeface="Cambria"/>
                <a:cs typeface="Cambria"/>
                <a:sym typeface="Cambria"/>
              </a:rPr>
              <a:t>Insieme di classi che hanno lo scopo di creare situazioni di fallimento o di errore in maniera pianificata. Quanti più </a:t>
            </a:r>
            <a:r>
              <a:rPr lang="it-IT" sz="1800" b="1" dirty="0">
                <a:solidFill>
                  <a:schemeClr val="bg1"/>
                </a:solidFill>
                <a:latin typeface="Cambria"/>
                <a:ea typeface="Cambria"/>
                <a:cs typeface="Cambria"/>
                <a:sym typeface="Cambria"/>
              </a:rPr>
              <a:t>errori</a:t>
            </a:r>
            <a:r>
              <a:rPr lang="it-IT" sz="1800" b="1" i="0" u="none" strike="noStrike" cap="none" dirty="0">
                <a:solidFill>
                  <a:schemeClr val="bg1"/>
                </a:solidFill>
                <a:latin typeface="Cambria"/>
                <a:ea typeface="Cambria"/>
                <a:cs typeface="Cambria"/>
                <a:sym typeface="Cambria"/>
              </a:rPr>
              <a:t> </a:t>
            </a:r>
            <a:r>
              <a:rPr lang="it-IT" sz="1800" b="1" dirty="0">
                <a:solidFill>
                  <a:schemeClr val="bg1"/>
                </a:solidFill>
                <a:latin typeface="Cambria"/>
                <a:ea typeface="Cambria"/>
                <a:cs typeface="Cambria"/>
                <a:sym typeface="Cambria"/>
              </a:rPr>
              <a:t>trovano i test </a:t>
            </a:r>
            <a:r>
              <a:rPr lang="it-IT" sz="1800" b="1" i="0" u="none" strike="noStrike" cap="none" dirty="0">
                <a:solidFill>
                  <a:schemeClr val="bg1"/>
                </a:solidFill>
                <a:latin typeface="Cambria"/>
                <a:ea typeface="Cambria"/>
                <a:cs typeface="Cambria"/>
                <a:sym typeface="Cambria"/>
              </a:rPr>
              <a:t>più il risultato di questa fase sarà positivo.</a:t>
            </a:r>
            <a:endParaRPr sz="1800" b="1" i="0" u="none" strike="noStrike" cap="none" dirty="0">
              <a:solidFill>
                <a:schemeClr val="bg1"/>
              </a:solidFill>
            </a:endParaRPr>
          </a:p>
          <a:p>
            <a:pPr marL="0" marR="0" lvl="0" indent="0" algn="l" rtl="0">
              <a:lnSpc>
                <a:spcPct val="100000"/>
              </a:lnSpc>
              <a:spcBef>
                <a:spcPts val="0"/>
              </a:spcBef>
              <a:spcAft>
                <a:spcPts val="0"/>
              </a:spcAft>
              <a:buNone/>
            </a:pPr>
            <a:endParaRPr sz="1800" b="1" i="0" u="none" strike="noStrike" cap="none" dirty="0">
              <a:solidFill>
                <a:schemeClr val="bg1"/>
              </a:solidFill>
            </a:endParaRPr>
          </a:p>
          <a:p>
            <a:pPr marL="0" marR="0" lvl="0" indent="0" algn="l" rtl="0">
              <a:lnSpc>
                <a:spcPct val="100000"/>
              </a:lnSpc>
              <a:spcBef>
                <a:spcPts val="0"/>
              </a:spcBef>
              <a:spcAft>
                <a:spcPts val="0"/>
              </a:spcAft>
              <a:buNone/>
            </a:pPr>
            <a:r>
              <a:rPr lang="it-IT" sz="1800" b="1" i="0" u="none" strike="noStrike" cap="none" dirty="0">
                <a:solidFill>
                  <a:schemeClr val="bg1"/>
                </a:solidFill>
                <a:latin typeface="Cambria"/>
                <a:ea typeface="Cambria"/>
                <a:cs typeface="Cambria"/>
                <a:sym typeface="Cambria"/>
              </a:rPr>
              <a:t>Scopo del testing: </a:t>
            </a:r>
            <a:r>
              <a:rPr lang="it-IT" sz="1800" b="1" i="1" u="none" strike="noStrike" cap="none" dirty="0">
                <a:solidFill>
                  <a:schemeClr val="bg1"/>
                </a:solidFill>
                <a:latin typeface="Cambria"/>
                <a:ea typeface="Cambria"/>
                <a:cs typeface="Cambria"/>
                <a:sym typeface="Cambria"/>
              </a:rPr>
              <a:t>“Rompere il sistema”</a:t>
            </a:r>
            <a:r>
              <a:rPr lang="it-IT" sz="1800" b="1" i="0" u="none" strike="noStrike" cap="none" dirty="0">
                <a:solidFill>
                  <a:schemeClr val="bg1"/>
                </a:solidFill>
                <a:latin typeface="Cambria"/>
                <a:ea typeface="Cambria"/>
                <a:cs typeface="Cambria"/>
                <a:sym typeface="Cambria"/>
              </a:rPr>
              <a:t>.</a:t>
            </a:r>
            <a:endParaRPr sz="1800" b="1" i="0" u="none" strike="noStrike" cap="none" dirty="0">
              <a:solidFill>
                <a:schemeClr val="bg1"/>
              </a:solidFill>
            </a:endParaRPr>
          </a:p>
          <a:p>
            <a:pPr marL="0" marR="0" lvl="0" indent="0" algn="l" rtl="0">
              <a:lnSpc>
                <a:spcPct val="100000"/>
              </a:lnSpc>
              <a:spcBef>
                <a:spcPts val="0"/>
              </a:spcBef>
              <a:spcAft>
                <a:spcPts val="0"/>
              </a:spcAft>
              <a:buNone/>
            </a:pPr>
            <a:endParaRPr sz="18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latin typeface="Arial"/>
              <a:ea typeface="Arial"/>
              <a:cs typeface="Arial"/>
              <a:sym typeface="Arial"/>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4"/>
          <p:cNvSpPr txBox="1"/>
          <p:nvPr/>
        </p:nvSpPr>
        <p:spPr>
          <a:xfrm>
            <a:off x="1295280" y="380880"/>
            <a:ext cx="9600840" cy="114264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TESTING </a:t>
            </a:r>
            <a:endParaRPr sz="3200" b="0" i="0" u="none" strike="noStrike" cap="none" dirty="0">
              <a:solidFill>
                <a:srgbClr val="0070C0"/>
              </a:solidFill>
              <a:latin typeface="Cambria"/>
              <a:ea typeface="Cambria"/>
              <a:cs typeface="Cambria"/>
              <a:sym typeface="Cambria"/>
            </a:endParaRPr>
          </a:p>
        </p:txBody>
      </p:sp>
      <p:sp>
        <p:nvSpPr>
          <p:cNvPr id="597" name="Google Shape;597;p94"/>
          <p:cNvSpPr/>
          <p:nvPr/>
        </p:nvSpPr>
        <p:spPr>
          <a:xfrm>
            <a:off x="1179660" y="1941765"/>
            <a:ext cx="9832800" cy="1735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it-IT" sz="2000" b="1" i="0" u="none" strike="noStrike" cap="none" dirty="0">
                <a:solidFill>
                  <a:srgbClr val="0070C0"/>
                </a:solidFill>
                <a:latin typeface="Cambria"/>
                <a:ea typeface="Cambria"/>
                <a:cs typeface="Cambria"/>
                <a:sym typeface="Cambria"/>
              </a:rPr>
              <a:t>Il testing viene scomposto in varie fasi:</a:t>
            </a:r>
            <a:endParaRPr sz="2000" b="1" i="0" u="none" strike="noStrike" cap="none" dirty="0">
              <a:solidFill>
                <a:srgbClr val="0070C0"/>
              </a:solidFill>
            </a:endParaRPr>
          </a:p>
          <a:p>
            <a:pPr marL="457200" marR="0" lvl="0" indent="-355600" algn="l" rtl="0">
              <a:lnSpc>
                <a:spcPct val="100000"/>
              </a:lnSpc>
              <a:spcBef>
                <a:spcPts val="0"/>
              </a:spcBef>
              <a:spcAft>
                <a:spcPts val="0"/>
              </a:spcAft>
              <a:buClr>
                <a:srgbClr val="514A40"/>
              </a:buClr>
              <a:buSzPts val="2000"/>
              <a:buFont typeface="Cambria"/>
              <a:buChar char="●"/>
            </a:pPr>
            <a:r>
              <a:rPr lang="it-IT" sz="2000" b="0" i="1" u="none" strike="noStrike" cap="none" dirty="0">
                <a:solidFill>
                  <a:schemeClr val="bg1"/>
                </a:solidFill>
                <a:latin typeface="Cambria"/>
                <a:ea typeface="Cambria"/>
                <a:cs typeface="Cambria"/>
                <a:sym typeface="Cambria"/>
              </a:rPr>
              <a:t>Definizione dei test.</a:t>
            </a:r>
            <a:endParaRPr sz="2000" b="0" i="1" u="none" strike="noStrike" cap="none" dirty="0">
              <a:solidFill>
                <a:schemeClr val="bg1"/>
              </a:solidFill>
              <a:sym typeface="Arial"/>
            </a:endParaRPr>
          </a:p>
          <a:p>
            <a:pPr marL="457200" marR="0" lvl="0" indent="-355600" algn="l" rtl="0">
              <a:lnSpc>
                <a:spcPct val="100000"/>
              </a:lnSpc>
              <a:spcBef>
                <a:spcPts val="0"/>
              </a:spcBef>
              <a:spcAft>
                <a:spcPts val="0"/>
              </a:spcAft>
              <a:buClr>
                <a:srgbClr val="514A40"/>
              </a:buClr>
              <a:buSzPts val="2000"/>
              <a:buFont typeface="Cambria"/>
              <a:buChar char="●"/>
            </a:pPr>
            <a:r>
              <a:rPr lang="it-IT" sz="2000" b="0" i="1" u="none" strike="noStrike" cap="none" dirty="0">
                <a:solidFill>
                  <a:schemeClr val="bg1"/>
                </a:solidFill>
                <a:latin typeface="Cambria"/>
                <a:ea typeface="Cambria"/>
                <a:cs typeface="Cambria"/>
                <a:sym typeface="Cambria"/>
              </a:rPr>
              <a:t>Test di Unità.</a:t>
            </a:r>
            <a:endParaRPr sz="2000" b="0" i="1" u="none" strike="noStrike" cap="none" dirty="0">
              <a:solidFill>
                <a:schemeClr val="bg1"/>
              </a:solidFill>
              <a:sym typeface="Arial"/>
            </a:endParaRPr>
          </a:p>
          <a:p>
            <a:pPr marL="457200" marR="0" lvl="0" indent="-355600" algn="l" rtl="0">
              <a:lnSpc>
                <a:spcPct val="100000"/>
              </a:lnSpc>
              <a:spcBef>
                <a:spcPts val="0"/>
              </a:spcBef>
              <a:spcAft>
                <a:spcPts val="0"/>
              </a:spcAft>
              <a:buClr>
                <a:srgbClr val="514A40"/>
              </a:buClr>
              <a:buSzPts val="2000"/>
              <a:buFont typeface="Cambria"/>
              <a:buChar char="●"/>
            </a:pPr>
            <a:r>
              <a:rPr lang="it-IT" sz="2000" b="0" i="1" u="none" strike="noStrike" cap="none" dirty="0">
                <a:solidFill>
                  <a:schemeClr val="bg1"/>
                </a:solidFill>
                <a:latin typeface="Cambria"/>
                <a:ea typeface="Cambria"/>
                <a:cs typeface="Cambria"/>
                <a:sym typeface="Cambria"/>
              </a:rPr>
              <a:t>Test di Integrazione.</a:t>
            </a:r>
            <a:endParaRPr sz="2000" b="0" i="1" u="none" strike="noStrike" cap="none" dirty="0">
              <a:solidFill>
                <a:schemeClr val="bg1"/>
              </a:solidFill>
              <a:sym typeface="Arial"/>
            </a:endParaRPr>
          </a:p>
          <a:p>
            <a:pPr marL="457200" marR="0" lvl="0" indent="-355600" algn="l" rtl="0">
              <a:lnSpc>
                <a:spcPct val="100000"/>
              </a:lnSpc>
              <a:spcBef>
                <a:spcPts val="0"/>
              </a:spcBef>
              <a:spcAft>
                <a:spcPts val="0"/>
              </a:spcAft>
              <a:buClr>
                <a:srgbClr val="514A40"/>
              </a:buClr>
              <a:buSzPts val="2000"/>
              <a:buFont typeface="Cambria"/>
              <a:buChar char="●"/>
            </a:pPr>
            <a:r>
              <a:rPr lang="it-IT" sz="2000" b="0" i="1" u="none" strike="noStrike" cap="none" dirty="0">
                <a:solidFill>
                  <a:schemeClr val="bg1"/>
                </a:solidFill>
                <a:latin typeface="Cambria"/>
                <a:ea typeface="Cambria"/>
                <a:cs typeface="Cambria"/>
                <a:sym typeface="Cambria"/>
              </a:rPr>
              <a:t>Test di Sistema.</a:t>
            </a:r>
            <a:endParaRPr sz="2000" b="0" i="1" u="none" strike="noStrike" cap="none" dirty="0">
              <a:solidFill>
                <a:schemeClr val="bg1"/>
              </a:solidFill>
              <a:sym typeface="Arial"/>
            </a:endParaRPr>
          </a:p>
          <a:p>
            <a:pPr marL="0" marR="0" lvl="0" indent="0" algn="l" rtl="0">
              <a:lnSpc>
                <a:spcPct val="100000"/>
              </a:lnSpc>
              <a:spcBef>
                <a:spcPts val="0"/>
              </a:spcBef>
              <a:spcAft>
                <a:spcPts val="0"/>
              </a:spcAft>
              <a:buNone/>
            </a:pPr>
            <a:endParaRPr sz="1800" b="0" i="0" u="none" strike="noStrike" cap="none" dirty="0">
              <a:latin typeface="Arial"/>
              <a:ea typeface="Arial"/>
              <a:cs typeface="Arial"/>
              <a:sym typeface="Arial"/>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5"/>
          <p:cNvSpPr txBox="1"/>
          <p:nvPr/>
        </p:nvSpPr>
        <p:spPr>
          <a:xfrm>
            <a:off x="1295555" y="380880"/>
            <a:ext cx="9600900" cy="114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TESTING TIMELINE </a:t>
            </a:r>
            <a:endParaRPr sz="3200" b="0" i="0" u="none" strike="noStrike" cap="none" dirty="0">
              <a:solidFill>
                <a:srgbClr val="0070C0"/>
              </a:solidFill>
              <a:latin typeface="Cambria"/>
              <a:ea typeface="Cambria"/>
              <a:cs typeface="Cambria"/>
              <a:sym typeface="Cambria"/>
            </a:endParaRPr>
          </a:p>
        </p:txBody>
      </p:sp>
      <p:pic>
        <p:nvPicPr>
          <p:cNvPr id="3" name="Immagine 2">
            <a:extLst>
              <a:ext uri="{FF2B5EF4-FFF2-40B4-BE49-F238E27FC236}">
                <a16:creationId xmlns:a16="http://schemas.microsoft.com/office/drawing/2014/main" id="{FAC3ADC2-28EE-4C82-A85D-55590BBC81F6}"/>
              </a:ext>
            </a:extLst>
          </p:cNvPr>
          <p:cNvPicPr>
            <a:picLocks noChangeAspect="1"/>
          </p:cNvPicPr>
          <p:nvPr/>
        </p:nvPicPr>
        <p:blipFill>
          <a:blip r:embed="rId3"/>
          <a:stretch>
            <a:fillRect/>
          </a:stretch>
        </p:blipFill>
        <p:spPr>
          <a:xfrm>
            <a:off x="1623388" y="1638717"/>
            <a:ext cx="8945223" cy="3953427"/>
          </a:xfrm>
          <a:prstGeom prst="rect">
            <a:avLst/>
          </a:prstGeom>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6"/>
          <p:cNvSpPr txBox="1"/>
          <p:nvPr/>
        </p:nvSpPr>
        <p:spPr>
          <a:xfrm>
            <a:off x="1295280" y="380880"/>
            <a:ext cx="9600840" cy="114264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DEFINIZIONE DEI TEST</a:t>
            </a:r>
            <a:endParaRPr sz="3200" b="0" i="0" u="none" strike="noStrike" cap="none" dirty="0">
              <a:solidFill>
                <a:srgbClr val="0070C0"/>
              </a:solidFill>
              <a:latin typeface="Cambria"/>
              <a:ea typeface="Cambria"/>
              <a:cs typeface="Cambria"/>
              <a:sym typeface="Cambria"/>
            </a:endParaRPr>
          </a:p>
        </p:txBody>
      </p:sp>
      <p:sp>
        <p:nvSpPr>
          <p:cNvPr id="609" name="Google Shape;609;p96"/>
          <p:cNvSpPr/>
          <p:nvPr/>
        </p:nvSpPr>
        <p:spPr>
          <a:xfrm>
            <a:off x="3980880" y="-895320"/>
            <a:ext cx="5883120" cy="27673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6"/>
          <p:cNvSpPr txBox="1"/>
          <p:nvPr/>
        </p:nvSpPr>
        <p:spPr>
          <a:xfrm>
            <a:off x="720000" y="1800000"/>
            <a:ext cx="6912000" cy="2767320"/>
          </a:xfrm>
          <a:prstGeom prst="rect">
            <a:avLst/>
          </a:prstGeom>
          <a:noFill/>
          <a:ln>
            <a:noFill/>
          </a:ln>
        </p:spPr>
        <p:txBody>
          <a:bodyPr spcFirstLastPara="1" wrap="square" lIns="90000" tIns="45000" rIns="90000" bIns="45000" anchor="t" anchorCtr="0">
            <a:noAutofit/>
          </a:bodyPr>
          <a:lstStyle/>
          <a:p>
            <a:pPr marL="107950" marR="0" lvl="0" algn="l" rtl="0">
              <a:lnSpc>
                <a:spcPct val="100000"/>
              </a:lnSpc>
              <a:spcBef>
                <a:spcPts val="0"/>
              </a:spcBef>
              <a:spcAft>
                <a:spcPts val="0"/>
              </a:spcAft>
              <a:buSzPts val="1900"/>
            </a:pPr>
            <a:r>
              <a:rPr lang="it-IT" sz="1900" b="0" i="0" u="none" strike="noStrike" cap="none" dirty="0">
                <a:solidFill>
                  <a:schemeClr val="bg1"/>
                </a:solidFill>
                <a:latin typeface="Cambria"/>
                <a:ea typeface="Cambria"/>
                <a:cs typeface="Cambria"/>
                <a:sym typeface="Cambria"/>
              </a:rPr>
              <a:t>Stesura del documento di </a:t>
            </a:r>
            <a:r>
              <a:rPr lang="it-IT" sz="1900" b="1" i="0" u="none" strike="noStrike" cap="none" dirty="0">
                <a:solidFill>
                  <a:schemeClr val="bg1"/>
                </a:solidFill>
                <a:latin typeface="Cambria"/>
                <a:ea typeface="Cambria"/>
                <a:cs typeface="Cambria"/>
                <a:sym typeface="Cambria"/>
              </a:rPr>
              <a:t>Test Plan</a:t>
            </a:r>
            <a:r>
              <a:rPr lang="it-IT" sz="1900" b="0" i="0" u="none" strike="noStrike" cap="none" dirty="0">
                <a:solidFill>
                  <a:schemeClr val="bg1"/>
                </a:solidFill>
                <a:latin typeface="Cambria"/>
                <a:ea typeface="Cambria"/>
                <a:cs typeface="Cambria"/>
                <a:sym typeface="Cambria"/>
              </a:rPr>
              <a:t>, per la specifica dei casi di Test.</a:t>
            </a:r>
            <a:r>
              <a:rPr lang="it-IT" sz="1900" dirty="0">
                <a:solidFill>
                  <a:schemeClr val="bg1"/>
                </a:solidFill>
              </a:rPr>
              <a:t> </a:t>
            </a:r>
            <a:r>
              <a:rPr lang="it-IT" sz="1900" b="0" i="0" u="none" strike="noStrike" cap="none" dirty="0">
                <a:solidFill>
                  <a:schemeClr val="bg1"/>
                </a:solidFill>
                <a:latin typeface="Cambria"/>
                <a:ea typeface="Cambria"/>
                <a:cs typeface="Cambria"/>
                <a:sym typeface="Cambria"/>
              </a:rPr>
              <a:t>Si occupa di definire gli aspetti manageriali del test.</a:t>
            </a:r>
            <a:endParaRPr sz="1900" b="0" i="0" u="none" strike="noStrike" cap="none" dirty="0">
              <a:solidFill>
                <a:schemeClr val="bg1"/>
              </a:solidFill>
              <a:sym typeface="Arial"/>
            </a:endParaRPr>
          </a:p>
          <a:p>
            <a:pPr marL="0" marR="0" lvl="0" indent="0" algn="l" rtl="0">
              <a:lnSpc>
                <a:spcPct val="100000"/>
              </a:lnSpc>
              <a:spcBef>
                <a:spcPts val="0"/>
              </a:spcBef>
              <a:spcAft>
                <a:spcPts val="0"/>
              </a:spcAft>
              <a:buNone/>
            </a:pPr>
            <a:endParaRPr sz="18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chemeClr val="bg1"/>
              </a:solidFill>
              <a:latin typeface="Arial"/>
              <a:ea typeface="Arial"/>
              <a:cs typeface="Arial"/>
              <a:sym typeface="Arial"/>
            </a:endParaRPr>
          </a:p>
          <a:p>
            <a:pPr marL="107950" marR="0" lvl="0" algn="l" rtl="0">
              <a:lnSpc>
                <a:spcPct val="100000"/>
              </a:lnSpc>
              <a:spcBef>
                <a:spcPts val="0"/>
              </a:spcBef>
              <a:spcAft>
                <a:spcPts val="0"/>
              </a:spcAft>
              <a:buClr>
                <a:srgbClr val="514A40"/>
              </a:buClr>
              <a:buSzPts val="1900"/>
            </a:pPr>
            <a:r>
              <a:rPr lang="it-IT" sz="1900" b="0" i="0" u="none" strike="noStrike" cap="none" dirty="0">
                <a:solidFill>
                  <a:schemeClr val="bg1"/>
                </a:solidFill>
                <a:latin typeface="Cambria"/>
                <a:ea typeface="Cambria"/>
                <a:cs typeface="Cambria"/>
                <a:sym typeface="Cambria"/>
              </a:rPr>
              <a:t>Descrizione dei </a:t>
            </a:r>
            <a:r>
              <a:rPr lang="it-IT" sz="1900" b="1" i="0" u="none" strike="noStrike" cap="none" dirty="0">
                <a:solidFill>
                  <a:schemeClr val="bg1"/>
                </a:solidFill>
                <a:latin typeface="Cambria"/>
                <a:ea typeface="Cambria"/>
                <a:cs typeface="Cambria"/>
                <a:sym typeface="Cambria"/>
              </a:rPr>
              <a:t>Test Case Specification</a:t>
            </a:r>
            <a:r>
              <a:rPr lang="it-IT" sz="1900" b="0" i="0" u="none" strike="noStrike" cap="none" dirty="0">
                <a:solidFill>
                  <a:schemeClr val="bg1"/>
                </a:solidFill>
                <a:latin typeface="Cambria"/>
                <a:ea typeface="Cambria"/>
                <a:cs typeface="Cambria"/>
                <a:sym typeface="Cambria"/>
              </a:rPr>
              <a:t>, che documenta ogni test in maniera univoca. Un test Case è un insieme di input e di risultati attesi che servono a testare una componente in modo da rilevare gli errori e i fallimenti.</a:t>
            </a:r>
            <a:endParaRPr sz="1900" b="0" i="0" u="none" strike="noStrike" cap="none" dirty="0">
              <a:solidFill>
                <a:schemeClr val="bg1"/>
              </a:solidFill>
              <a:sym typeface="Arial"/>
            </a:endParaRPr>
          </a:p>
        </p:txBody>
      </p:sp>
      <p:pic>
        <p:nvPicPr>
          <p:cNvPr id="4" name="Immagine 3">
            <a:extLst>
              <a:ext uri="{FF2B5EF4-FFF2-40B4-BE49-F238E27FC236}">
                <a16:creationId xmlns:a16="http://schemas.microsoft.com/office/drawing/2014/main" id="{991BFDF5-DB4D-4D90-AC5C-A6904D05EA9C}"/>
              </a:ext>
            </a:extLst>
          </p:cNvPr>
          <p:cNvPicPr>
            <a:picLocks noChangeAspect="1"/>
          </p:cNvPicPr>
          <p:nvPr/>
        </p:nvPicPr>
        <p:blipFill>
          <a:blip r:embed="rId3"/>
          <a:stretch>
            <a:fillRect/>
          </a:stretch>
        </p:blipFill>
        <p:spPr>
          <a:xfrm>
            <a:off x="7776248" y="1401826"/>
            <a:ext cx="4175503" cy="3563668"/>
          </a:xfrm>
          <a:prstGeom prst="rect">
            <a:avLst/>
          </a:prstGeom>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7"/>
          <p:cNvSpPr txBox="1"/>
          <p:nvPr/>
        </p:nvSpPr>
        <p:spPr>
          <a:xfrm>
            <a:off x="1295280" y="380880"/>
            <a:ext cx="9600840" cy="114264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TEST DI UNITA’</a:t>
            </a:r>
            <a:endParaRPr sz="3200" b="0" i="0" u="none" strike="noStrike" cap="none" dirty="0">
              <a:solidFill>
                <a:srgbClr val="0070C0"/>
              </a:solidFill>
              <a:latin typeface="Cambria"/>
              <a:ea typeface="Cambria"/>
              <a:cs typeface="Cambria"/>
              <a:sym typeface="Cambria"/>
            </a:endParaRPr>
          </a:p>
        </p:txBody>
      </p:sp>
      <p:sp>
        <p:nvSpPr>
          <p:cNvPr id="617" name="Google Shape;617;p97"/>
          <p:cNvSpPr/>
          <p:nvPr/>
        </p:nvSpPr>
        <p:spPr>
          <a:xfrm>
            <a:off x="1028880" y="1830600"/>
            <a:ext cx="5883120" cy="34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7"/>
          <p:cNvSpPr txBox="1"/>
          <p:nvPr/>
        </p:nvSpPr>
        <p:spPr>
          <a:xfrm>
            <a:off x="1008000" y="1728000"/>
            <a:ext cx="6768000" cy="300379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it-IT" sz="1900" b="0" i="0" u="none" strike="noStrike" cap="none" dirty="0">
                <a:solidFill>
                  <a:schemeClr val="bg1"/>
                </a:solidFill>
                <a:latin typeface="Cambria"/>
                <a:ea typeface="Cambria"/>
                <a:cs typeface="Cambria"/>
                <a:sym typeface="Cambria"/>
              </a:rPr>
              <a:t>Per il test di unità è stato scelto il Framework </a:t>
            </a:r>
            <a:r>
              <a:rPr lang="it-IT" sz="1900" b="1" i="0" u="none" strike="noStrike" cap="none" dirty="0">
                <a:solidFill>
                  <a:schemeClr val="bg1"/>
                </a:solidFill>
                <a:latin typeface="Cambria"/>
                <a:ea typeface="Cambria"/>
                <a:cs typeface="Cambria"/>
                <a:sym typeface="Cambria"/>
              </a:rPr>
              <a:t>Junit</a:t>
            </a:r>
            <a:r>
              <a:rPr lang="it-IT" sz="1900" b="0" i="0" u="none" strike="noStrike" cap="none" dirty="0">
                <a:solidFill>
                  <a:schemeClr val="bg1"/>
                </a:solidFill>
                <a:latin typeface="Cambria"/>
                <a:ea typeface="Cambria"/>
                <a:cs typeface="Cambria"/>
                <a:sym typeface="Cambria"/>
              </a:rPr>
              <a:t>, che permette di testare singole parti del sistema.</a:t>
            </a:r>
            <a:endParaRPr sz="1900" b="0" i="0" u="none" strike="noStrike" cap="none" dirty="0">
              <a:solidFill>
                <a:schemeClr val="bg1"/>
              </a:solidFill>
              <a:sym typeface="Arial"/>
            </a:endParaRPr>
          </a:p>
          <a:p>
            <a:pPr marL="0" marR="0" lvl="0" indent="0" algn="l" rtl="0">
              <a:lnSpc>
                <a:spcPct val="100000"/>
              </a:lnSpc>
              <a:spcBef>
                <a:spcPts val="0"/>
              </a:spcBef>
              <a:spcAft>
                <a:spcPts val="0"/>
              </a:spcAft>
              <a:buNone/>
            </a:pPr>
            <a:endParaRPr sz="19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it-IT" sz="1900" b="0" i="0" u="none" strike="noStrike" cap="none" dirty="0">
                <a:solidFill>
                  <a:schemeClr val="bg1"/>
                </a:solidFill>
                <a:latin typeface="Cambria"/>
                <a:ea typeface="Cambria"/>
                <a:cs typeface="Cambria"/>
                <a:sym typeface="Cambria"/>
              </a:rPr>
              <a:t>Sono stati testati:</a:t>
            </a:r>
            <a:endParaRPr sz="1900" b="0" i="0" u="none" strike="noStrike" cap="none" dirty="0">
              <a:solidFill>
                <a:schemeClr val="bg1"/>
              </a:solidFill>
              <a:sym typeface="Arial"/>
            </a:endParaRPr>
          </a:p>
          <a:p>
            <a:pPr marL="457200" marR="0" lvl="0" indent="-349250" algn="l" rtl="0">
              <a:lnSpc>
                <a:spcPct val="100000"/>
              </a:lnSpc>
              <a:spcBef>
                <a:spcPts val="0"/>
              </a:spcBef>
              <a:spcAft>
                <a:spcPts val="0"/>
              </a:spcAft>
              <a:buClr>
                <a:srgbClr val="514A40"/>
              </a:buClr>
              <a:buSzPts val="1900"/>
              <a:buFont typeface="Cambria"/>
              <a:buChar char="●"/>
            </a:pPr>
            <a:r>
              <a:rPr lang="it-IT" sz="1900" b="0" i="0" u="none" strike="noStrike" cap="none" dirty="0">
                <a:solidFill>
                  <a:schemeClr val="bg1"/>
                </a:solidFill>
                <a:latin typeface="Cambria"/>
                <a:ea typeface="Cambria"/>
                <a:cs typeface="Cambria"/>
                <a:sym typeface="Cambria"/>
              </a:rPr>
              <a:t>Oggetti DAO.</a:t>
            </a:r>
            <a:endParaRPr sz="1900" b="0" i="0" u="none" strike="noStrike" cap="none" dirty="0">
              <a:solidFill>
                <a:schemeClr val="bg1"/>
              </a:solidFill>
              <a:sym typeface="Arial"/>
            </a:endParaRPr>
          </a:p>
          <a:p>
            <a:pPr marL="457200" marR="0" lvl="0" indent="-349250" algn="l" rtl="0">
              <a:lnSpc>
                <a:spcPct val="100000"/>
              </a:lnSpc>
              <a:spcBef>
                <a:spcPts val="0"/>
              </a:spcBef>
              <a:spcAft>
                <a:spcPts val="0"/>
              </a:spcAft>
              <a:buClr>
                <a:srgbClr val="514A40"/>
              </a:buClr>
              <a:buSzPts val="1900"/>
              <a:buFont typeface="Cambria"/>
              <a:buChar char="●"/>
            </a:pPr>
            <a:r>
              <a:rPr lang="it-IT" sz="1900" b="0" i="0" u="none" strike="noStrike" cap="none" dirty="0">
                <a:solidFill>
                  <a:schemeClr val="bg1"/>
                </a:solidFill>
                <a:latin typeface="Cambria"/>
                <a:ea typeface="Cambria"/>
                <a:cs typeface="Cambria"/>
                <a:sym typeface="Cambria"/>
              </a:rPr>
              <a:t>Oggetti Manager, basati sul Facade Pattern.</a:t>
            </a:r>
            <a:endParaRPr sz="1900" b="0" i="0" u="none" strike="noStrike" cap="none" dirty="0">
              <a:solidFill>
                <a:schemeClr val="bg1"/>
              </a:solidFill>
              <a:sym typeface="Arial"/>
            </a:endParaRPr>
          </a:p>
          <a:p>
            <a:pPr marL="0" marR="0" lvl="0" indent="0" algn="l" rtl="0">
              <a:lnSpc>
                <a:spcPct val="100000"/>
              </a:lnSpc>
              <a:spcBef>
                <a:spcPts val="0"/>
              </a:spcBef>
              <a:spcAft>
                <a:spcPts val="0"/>
              </a:spcAft>
              <a:buNone/>
            </a:pPr>
            <a:endParaRPr sz="19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it-IT" sz="1900" b="0" i="0" u="none" strike="noStrike" cap="none" dirty="0">
                <a:solidFill>
                  <a:schemeClr val="bg1"/>
                </a:solidFill>
                <a:latin typeface="Cambria"/>
                <a:ea typeface="Cambria"/>
                <a:cs typeface="Cambria"/>
                <a:sym typeface="Cambria"/>
              </a:rPr>
              <a:t>Chiaramente sono state necessarie più iterazioni, dato che si sono riscontrati dei failure nei primi test di unità, che sono stati in seguito analizzati e successivamente risolti</a:t>
            </a:r>
            <a:r>
              <a:rPr lang="it-IT" sz="1900" b="0" i="0" u="none" strike="noStrike" cap="none" dirty="0">
                <a:solidFill>
                  <a:srgbClr val="514A40"/>
                </a:solidFill>
                <a:latin typeface="Cambria"/>
                <a:ea typeface="Cambria"/>
                <a:cs typeface="Cambria"/>
                <a:sym typeface="Cambria"/>
              </a:rPr>
              <a:t>.</a:t>
            </a:r>
            <a:endParaRPr sz="1900" b="0" i="0" u="none" strike="noStrike" cap="none" dirty="0">
              <a:latin typeface="Arial"/>
              <a:ea typeface="Arial"/>
              <a:cs typeface="Arial"/>
              <a:sym typeface="Arial"/>
            </a:endParaRPr>
          </a:p>
        </p:txBody>
      </p:sp>
      <p:pic>
        <p:nvPicPr>
          <p:cNvPr id="619" name="Google Shape;619;p97"/>
          <p:cNvPicPr preferRelativeResize="0"/>
          <p:nvPr/>
        </p:nvPicPr>
        <p:blipFill rotWithShape="1">
          <a:blip r:embed="rId3">
            <a:alphaModFix/>
          </a:blip>
          <a:srcRect/>
          <a:stretch/>
        </p:blipFill>
        <p:spPr>
          <a:xfrm>
            <a:off x="8724550" y="552600"/>
            <a:ext cx="2024650" cy="2024650"/>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8"/>
          <p:cNvSpPr txBox="1"/>
          <p:nvPr/>
        </p:nvSpPr>
        <p:spPr>
          <a:xfrm>
            <a:off x="1295280" y="380880"/>
            <a:ext cx="9600840" cy="114264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TESTING DI SISTEMA</a:t>
            </a:r>
            <a:endParaRPr sz="3200" b="0" i="0" u="none" strike="noStrike" cap="none" dirty="0">
              <a:solidFill>
                <a:srgbClr val="0070C0"/>
              </a:solidFill>
              <a:latin typeface="Cambria"/>
              <a:ea typeface="Cambria"/>
              <a:cs typeface="Cambria"/>
              <a:sym typeface="Cambria"/>
            </a:endParaRPr>
          </a:p>
        </p:txBody>
      </p:sp>
      <p:sp>
        <p:nvSpPr>
          <p:cNvPr id="625" name="Google Shape;625;p98"/>
          <p:cNvSpPr/>
          <p:nvPr/>
        </p:nvSpPr>
        <p:spPr>
          <a:xfrm>
            <a:off x="751260" y="1726560"/>
            <a:ext cx="5883000" cy="576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it-IT" sz="2000" b="0" i="0" u="none" strike="noStrike" cap="none" dirty="0">
                <a:solidFill>
                  <a:schemeClr val="bg1"/>
                </a:solidFill>
                <a:latin typeface="Cambria"/>
                <a:ea typeface="Cambria"/>
                <a:cs typeface="Cambria"/>
                <a:sym typeface="Cambria"/>
              </a:rPr>
              <a:t>Per il Test di Sistema è stato utilizzato Selenium</a:t>
            </a:r>
            <a:endParaRPr sz="2000" b="0" i="0" u="none" strike="noStrike" cap="none" dirty="0">
              <a:solidFill>
                <a:schemeClr val="bg1"/>
              </a:solidFill>
              <a:sym typeface="Arial"/>
            </a:endParaRPr>
          </a:p>
        </p:txBody>
      </p:sp>
      <p:pic>
        <p:nvPicPr>
          <p:cNvPr id="3" name="Immagine 2">
            <a:extLst>
              <a:ext uri="{FF2B5EF4-FFF2-40B4-BE49-F238E27FC236}">
                <a16:creationId xmlns:a16="http://schemas.microsoft.com/office/drawing/2014/main" id="{C9918E0C-076E-4ED5-9CF0-445A10DD9427}"/>
              </a:ext>
            </a:extLst>
          </p:cNvPr>
          <p:cNvPicPr>
            <a:picLocks noChangeAspect="1"/>
          </p:cNvPicPr>
          <p:nvPr/>
        </p:nvPicPr>
        <p:blipFill>
          <a:blip r:embed="rId3"/>
          <a:stretch>
            <a:fillRect/>
          </a:stretch>
        </p:blipFill>
        <p:spPr>
          <a:xfrm>
            <a:off x="2635801" y="2792048"/>
            <a:ext cx="2113917" cy="1913095"/>
          </a:xfrm>
          <a:prstGeom prst="rect">
            <a:avLst/>
          </a:prstGeom>
        </p:spPr>
      </p:pic>
      <p:pic>
        <p:nvPicPr>
          <p:cNvPr id="5" name="Immagine 4">
            <a:extLst>
              <a:ext uri="{FF2B5EF4-FFF2-40B4-BE49-F238E27FC236}">
                <a16:creationId xmlns:a16="http://schemas.microsoft.com/office/drawing/2014/main" id="{4545CE0C-2A13-4E26-9498-51452F43D8D7}"/>
              </a:ext>
            </a:extLst>
          </p:cNvPr>
          <p:cNvPicPr>
            <a:picLocks noChangeAspect="1"/>
          </p:cNvPicPr>
          <p:nvPr/>
        </p:nvPicPr>
        <p:blipFill>
          <a:blip r:embed="rId4"/>
          <a:stretch>
            <a:fillRect/>
          </a:stretch>
        </p:blipFill>
        <p:spPr>
          <a:xfrm>
            <a:off x="6719280" y="1287262"/>
            <a:ext cx="5068726" cy="3987398"/>
          </a:xfrm>
          <a:prstGeom prst="rect">
            <a:avLst/>
          </a:prstGeom>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9"/>
          <p:cNvSpPr txBox="1"/>
          <p:nvPr/>
        </p:nvSpPr>
        <p:spPr>
          <a:xfrm>
            <a:off x="1295280" y="380880"/>
            <a:ext cx="9600900" cy="1142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r>
              <a:rPr lang="it-IT" sz="3200" b="1" dirty="0">
                <a:solidFill>
                  <a:srgbClr val="0070C0"/>
                </a:solidFill>
                <a:latin typeface="Cambria"/>
                <a:ea typeface="Cambria"/>
                <a:cs typeface="Cambria"/>
                <a:sym typeface="Cambria"/>
              </a:rPr>
              <a:t>DOCUMENTI DI TESTING</a:t>
            </a:r>
            <a:endParaRPr sz="3200" b="0" i="0" u="none" strike="noStrike" cap="none" dirty="0">
              <a:solidFill>
                <a:srgbClr val="0070C0"/>
              </a:solidFill>
              <a:latin typeface="Cambria"/>
              <a:ea typeface="Cambria"/>
              <a:cs typeface="Cambria"/>
              <a:sym typeface="Cambria"/>
            </a:endParaRPr>
          </a:p>
        </p:txBody>
      </p:sp>
      <p:sp>
        <p:nvSpPr>
          <p:cNvPr id="633" name="Google Shape;633;p99"/>
          <p:cNvSpPr/>
          <p:nvPr/>
        </p:nvSpPr>
        <p:spPr>
          <a:xfrm>
            <a:off x="1100160" y="1955160"/>
            <a:ext cx="5883000" cy="576300"/>
          </a:xfrm>
          <a:prstGeom prst="rect">
            <a:avLst/>
          </a:prstGeom>
          <a:noFill/>
          <a:ln>
            <a:noFill/>
          </a:ln>
        </p:spPr>
        <p:txBody>
          <a:bodyPr spcFirstLastPara="1" wrap="square" lIns="90000" tIns="45000" rIns="90000" bIns="45000" anchor="t" anchorCtr="0">
            <a:noAutofit/>
          </a:bodyPr>
          <a:lstStyle/>
          <a:p>
            <a:pPr marL="457200" marR="0" lvl="0" indent="-355600" algn="l" rtl="0">
              <a:lnSpc>
                <a:spcPct val="100000"/>
              </a:lnSpc>
              <a:spcBef>
                <a:spcPts val="0"/>
              </a:spcBef>
              <a:spcAft>
                <a:spcPts val="0"/>
              </a:spcAft>
              <a:buSzPts val="2000"/>
              <a:buFont typeface="Cambria"/>
              <a:buChar char="●"/>
            </a:pPr>
            <a:r>
              <a:rPr lang="it-IT" sz="2000" dirty="0">
                <a:solidFill>
                  <a:srgbClr val="C00000"/>
                </a:solidFill>
                <a:latin typeface="Cambria"/>
                <a:ea typeface="Cambria"/>
                <a:cs typeface="Cambria"/>
                <a:sym typeface="Cambria"/>
              </a:rPr>
              <a:t>TER</a:t>
            </a:r>
            <a:r>
              <a:rPr lang="it-IT" sz="2000" dirty="0">
                <a:solidFill>
                  <a:schemeClr val="bg1"/>
                </a:solidFill>
                <a:latin typeface="Cambria"/>
                <a:ea typeface="Cambria"/>
                <a:cs typeface="Cambria"/>
                <a:sym typeface="Cambria"/>
              </a:rPr>
              <a:t>: </a:t>
            </a:r>
            <a:r>
              <a:rPr lang="it-IT" sz="2000" b="1" dirty="0">
                <a:solidFill>
                  <a:schemeClr val="bg1"/>
                </a:solidFill>
                <a:latin typeface="Cambria"/>
                <a:ea typeface="Cambria"/>
                <a:cs typeface="Cambria"/>
                <a:sym typeface="Cambria"/>
              </a:rPr>
              <a:t>Test Execution Report</a:t>
            </a:r>
            <a:r>
              <a:rPr lang="it-IT" sz="2000" dirty="0">
                <a:solidFill>
                  <a:schemeClr val="bg1"/>
                </a:solidFill>
                <a:latin typeface="Cambria"/>
                <a:ea typeface="Cambria"/>
                <a:cs typeface="Cambria"/>
                <a:sym typeface="Cambria"/>
              </a:rPr>
              <a:t>, nel quale sono riportati tutti i casi di test effettuati con input utilizzato e output effettivo e previsto.</a:t>
            </a:r>
            <a:endParaRPr sz="2000" dirty="0">
              <a:solidFill>
                <a:schemeClr val="bg1"/>
              </a:solidFill>
              <a:latin typeface="Cambria"/>
              <a:ea typeface="Cambria"/>
              <a:cs typeface="Cambria"/>
              <a:sym typeface="Cambria"/>
            </a:endParaRPr>
          </a:p>
          <a:p>
            <a:pPr marL="0" marR="0" lvl="0" indent="0" algn="l" rtl="0">
              <a:lnSpc>
                <a:spcPct val="100000"/>
              </a:lnSpc>
              <a:spcBef>
                <a:spcPts val="0"/>
              </a:spcBef>
              <a:spcAft>
                <a:spcPts val="0"/>
              </a:spcAft>
              <a:buNone/>
            </a:pPr>
            <a:endParaRPr sz="2000" dirty="0">
              <a:solidFill>
                <a:srgbClr val="514A40"/>
              </a:solidFill>
              <a:latin typeface="Cambria"/>
              <a:ea typeface="Cambria"/>
              <a:cs typeface="Cambria"/>
              <a:sym typeface="Cambria"/>
            </a:endParaRPr>
          </a:p>
          <a:p>
            <a:pPr marL="0" marR="0" lvl="0" indent="0" algn="l" rtl="0">
              <a:lnSpc>
                <a:spcPct val="100000"/>
              </a:lnSpc>
              <a:spcBef>
                <a:spcPts val="0"/>
              </a:spcBef>
              <a:spcAft>
                <a:spcPts val="0"/>
              </a:spcAft>
              <a:buNone/>
            </a:pPr>
            <a:endParaRPr sz="2000" dirty="0">
              <a:solidFill>
                <a:srgbClr val="514A40"/>
              </a:solidFill>
              <a:latin typeface="Cambria"/>
              <a:ea typeface="Cambria"/>
              <a:cs typeface="Cambria"/>
              <a:sym typeface="Cambria"/>
            </a:endParaRPr>
          </a:p>
          <a:p>
            <a:pPr marL="0" marR="0" lvl="0" indent="0" algn="l" rtl="0">
              <a:lnSpc>
                <a:spcPct val="100000"/>
              </a:lnSpc>
              <a:spcBef>
                <a:spcPts val="0"/>
              </a:spcBef>
              <a:spcAft>
                <a:spcPts val="0"/>
              </a:spcAft>
              <a:buNone/>
            </a:pPr>
            <a:endParaRPr sz="2000" dirty="0">
              <a:solidFill>
                <a:srgbClr val="514A40"/>
              </a:solidFill>
              <a:latin typeface="Cambria"/>
              <a:ea typeface="Cambria"/>
              <a:cs typeface="Cambria"/>
              <a:sym typeface="Cambria"/>
            </a:endParaRPr>
          </a:p>
          <a:p>
            <a:pPr marL="457200" marR="0" lvl="0" indent="-355600" algn="l" rtl="0">
              <a:lnSpc>
                <a:spcPct val="100000"/>
              </a:lnSpc>
              <a:spcBef>
                <a:spcPts val="0"/>
              </a:spcBef>
              <a:spcAft>
                <a:spcPts val="0"/>
              </a:spcAft>
              <a:buSzPts val="2000"/>
              <a:buFont typeface="Cambria"/>
              <a:buChar char="●"/>
            </a:pPr>
            <a:r>
              <a:rPr lang="it-IT" sz="2000" dirty="0">
                <a:solidFill>
                  <a:srgbClr val="C00000"/>
                </a:solidFill>
                <a:latin typeface="Cambria"/>
                <a:ea typeface="Cambria"/>
                <a:cs typeface="Cambria"/>
                <a:sym typeface="Cambria"/>
              </a:rPr>
              <a:t>TIR</a:t>
            </a:r>
            <a:r>
              <a:rPr lang="it-IT" sz="2000" dirty="0">
                <a:solidFill>
                  <a:schemeClr val="bg1"/>
                </a:solidFill>
                <a:latin typeface="Cambria"/>
                <a:ea typeface="Cambria"/>
                <a:cs typeface="Cambria"/>
                <a:sym typeface="Cambria"/>
              </a:rPr>
              <a:t>: </a:t>
            </a:r>
            <a:r>
              <a:rPr lang="it-IT" sz="2000" b="1" dirty="0">
                <a:solidFill>
                  <a:schemeClr val="bg1"/>
                </a:solidFill>
                <a:latin typeface="Cambria"/>
                <a:ea typeface="Cambria"/>
                <a:cs typeface="Cambria"/>
                <a:sym typeface="Cambria"/>
              </a:rPr>
              <a:t>Test Incident Report</a:t>
            </a:r>
            <a:r>
              <a:rPr lang="it-IT" sz="2000" dirty="0">
                <a:solidFill>
                  <a:schemeClr val="bg1"/>
                </a:solidFill>
                <a:latin typeface="Cambria"/>
                <a:ea typeface="Cambria"/>
                <a:cs typeface="Cambria"/>
                <a:sym typeface="Cambria"/>
              </a:rPr>
              <a:t>, nel quale sono riportati, in seguito ai Test di Unità, tutti i casi di failure con le relative soluzioni.</a:t>
            </a:r>
            <a:endParaRPr sz="2000" dirty="0">
              <a:solidFill>
                <a:schemeClr val="bg1"/>
              </a:solidFill>
              <a:latin typeface="Cambria"/>
              <a:ea typeface="Cambria"/>
              <a:cs typeface="Cambria"/>
              <a:sym typeface="Cambria"/>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57"/>
          <p:cNvSpPr txBox="1"/>
          <p:nvPr/>
        </p:nvSpPr>
        <p:spPr>
          <a:xfrm>
            <a:off x="6417824" y="718813"/>
            <a:ext cx="5567030" cy="3758624"/>
          </a:xfrm>
          <a:prstGeom prst="rect">
            <a:avLst/>
          </a:prstGeom>
          <a:noFill/>
          <a:ln>
            <a:noFill/>
          </a:ln>
        </p:spPr>
        <p:txBody>
          <a:bodyPr spcFirstLastPara="1" wrap="square" lIns="91425" tIns="91425" rIns="91425" bIns="91425" anchor="t" anchorCtr="0">
            <a:noAutofit/>
          </a:bodyPr>
          <a:lstStyle/>
          <a:p>
            <a:r>
              <a:rPr lang="it-IT" sz="2000" dirty="0"/>
              <a:t>Si intende effettuare un re-engineering dell’attuale sistema software: Innovatec          Elettronica al fine di renderlo più usabile e funzionale aggiungendo funzionalità e          migliorandone alcune già esistenti. Permettere di aggiungere i nuovi prodotti dal sito stesso e non più manualmente e permettere al cliente di iscriversi al sito ed acquistare i prodotti nuovi messi in evidenza dall’azienda e permettere a tutti gli utenti del sito di gestire i propri dati personali </a:t>
            </a:r>
          </a:p>
        </p:txBody>
      </p:sp>
      <p:pic>
        <p:nvPicPr>
          <p:cNvPr id="5" name="Immagine 4" descr="C:\Users\Utente\Desktop\Sreen sistema corrente\login.png">
            <a:extLst>
              <a:ext uri="{FF2B5EF4-FFF2-40B4-BE49-F238E27FC236}">
                <a16:creationId xmlns:a16="http://schemas.microsoft.com/office/drawing/2014/main" id="{6E751F51-EC4B-40B8-973C-922D24C24B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0970" y="644700"/>
            <a:ext cx="6154811" cy="3906851"/>
          </a:xfrm>
          <a:prstGeom prst="rect">
            <a:avLst/>
          </a:prstGeom>
          <a:noFill/>
          <a:ln>
            <a:noFill/>
          </a:ln>
        </p:spPr>
      </p:pic>
      <p:sp>
        <p:nvSpPr>
          <p:cNvPr id="2" name="Rettangolo 1">
            <a:extLst>
              <a:ext uri="{FF2B5EF4-FFF2-40B4-BE49-F238E27FC236}">
                <a16:creationId xmlns:a16="http://schemas.microsoft.com/office/drawing/2014/main" id="{236927D3-1689-476B-943E-11E21176CB51}"/>
              </a:ext>
            </a:extLst>
          </p:cNvPr>
          <p:cNvSpPr/>
          <p:nvPr/>
        </p:nvSpPr>
        <p:spPr>
          <a:xfrm>
            <a:off x="5083587" y="4640048"/>
            <a:ext cx="6752169" cy="923330"/>
          </a:xfrm>
          <a:prstGeom prst="rect">
            <a:avLst/>
          </a:prstGeom>
          <a:noFill/>
        </p:spPr>
        <p:txBody>
          <a:bodyPr wrap="none" lIns="91440" tIns="45720" rIns="91440" bIns="45720">
            <a:spAutoFit/>
          </a:bodyPr>
          <a:lstStyle/>
          <a:p>
            <a:pPr algn="ctr"/>
            <a:r>
              <a:rPr lang="it-IT" sz="5400" b="0" cap="none" spc="0" dirty="0">
                <a:ln w="0"/>
                <a:solidFill>
                  <a:schemeClr val="accent1"/>
                </a:solidFill>
                <a:effectLst>
                  <a:outerShdw blurRad="38100" dist="25400" dir="5400000" algn="ctr" rotWithShape="0">
                    <a:srgbClr val="6E747A">
                      <a:alpha val="43000"/>
                    </a:srgbClr>
                  </a:outerShdw>
                </a:effectLst>
                <a:latin typeface="Cambria"/>
                <a:ea typeface="Cambria"/>
                <a:cs typeface="Cambria"/>
                <a:sym typeface="Cambria"/>
              </a:rPr>
              <a:t>...e il sistema proposto</a:t>
            </a:r>
            <a:endParaRPr lang="it-IT"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0"/>
          <p:cNvSpPr txBox="1"/>
          <p:nvPr/>
        </p:nvSpPr>
        <p:spPr>
          <a:xfrm>
            <a:off x="1129680" y="1694520"/>
            <a:ext cx="9600840" cy="114264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it-IT" sz="3200" b="1" i="0" u="none" strike="noStrike" cap="none" dirty="0">
                <a:solidFill>
                  <a:srgbClr val="0070C0"/>
                </a:solidFill>
                <a:latin typeface="Cambria"/>
                <a:ea typeface="Cambria"/>
                <a:cs typeface="Cambria"/>
                <a:sym typeface="Cambria"/>
              </a:rPr>
              <a:t>FINE</a:t>
            </a:r>
            <a:endParaRPr sz="3200" b="0" i="0" u="none" strike="noStrike" cap="none" dirty="0">
              <a:solidFill>
                <a:srgbClr val="0070C0"/>
              </a:solidFill>
              <a:latin typeface="Cambria"/>
              <a:ea typeface="Cambria"/>
              <a:cs typeface="Cambria"/>
              <a:sym typeface="Cambria"/>
            </a:endParaRPr>
          </a:p>
        </p:txBody>
      </p:sp>
      <p:sp>
        <p:nvSpPr>
          <p:cNvPr id="641" name="Google Shape;641;p100"/>
          <p:cNvSpPr/>
          <p:nvPr/>
        </p:nvSpPr>
        <p:spPr>
          <a:xfrm>
            <a:off x="2739960" y="4220640"/>
            <a:ext cx="9600840" cy="114264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it-IT" sz="2400" b="1" i="0" u="none" strike="noStrike" cap="none" dirty="0">
                <a:solidFill>
                  <a:srgbClr val="0070C0"/>
                </a:solidFill>
                <a:latin typeface="Cambria"/>
                <a:ea typeface="Cambria"/>
                <a:cs typeface="Cambria"/>
                <a:sym typeface="Cambria"/>
              </a:rPr>
              <a:t>GRAZIE PER L'ATTENZIONE</a:t>
            </a:r>
            <a:endParaRPr sz="2400" b="0" i="0" u="none" strike="noStrike" cap="none" dirty="0">
              <a:solidFill>
                <a:srgbClr val="0070C0"/>
              </a:solidFill>
              <a:sym typeface="Arial"/>
            </a:endParaRPr>
          </a:p>
        </p:txBody>
      </p:sp>
      <p:sp>
        <p:nvSpPr>
          <p:cNvPr id="642" name="Google Shape;642;p100"/>
          <p:cNvSpPr/>
          <p:nvPr/>
        </p:nvSpPr>
        <p:spPr>
          <a:xfrm>
            <a:off x="5943600" y="3276720"/>
            <a:ext cx="304560" cy="3045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 calcmode="lin" valueType="num">
                                      <p:cBhvr additive="base">
                                        <p:cTn id="7" dur="500"/>
                                        <p:tgtEl>
                                          <p:spTgt spid="640"/>
                                        </p:tgtEl>
                                        <p:attrNameLst>
                                          <p:attrName>ppt_w</p:attrName>
                                        </p:attrNameLst>
                                      </p:cBhvr>
                                      <p:tavLst>
                                        <p:tav tm="0">
                                          <p:val>
                                            <p:strVal val="0"/>
                                          </p:val>
                                        </p:tav>
                                        <p:tav tm="100000">
                                          <p:val>
                                            <p:strVal val="#ppt_w"/>
                                          </p:val>
                                        </p:tav>
                                      </p:tavLst>
                                    </p:anim>
                                    <p:anim calcmode="lin" valueType="num">
                                      <p:cBhvr additive="base">
                                        <p:cTn id="8" dur="500"/>
                                        <p:tgtEl>
                                          <p:spTgt spid="64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41"/>
                                        </p:tgtEl>
                                        <p:attrNameLst>
                                          <p:attrName>style.visibility</p:attrName>
                                        </p:attrNameLst>
                                      </p:cBhvr>
                                      <p:to>
                                        <p:strVal val="visible"/>
                                      </p:to>
                                    </p:set>
                                    <p:animEffect transition="in" filter="fade">
                                      <p:cBhvr>
                                        <p:cTn id="13"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58"/>
          <p:cNvSpPr txBox="1"/>
          <p:nvPr/>
        </p:nvSpPr>
        <p:spPr>
          <a:xfrm>
            <a:off x="4708434" y="2740840"/>
            <a:ext cx="2775129" cy="68816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200" dirty="0">
                <a:solidFill>
                  <a:schemeClr val="bg1"/>
                </a:solidFill>
                <a:latin typeface="Cambria"/>
                <a:ea typeface="Cambria"/>
                <a:cs typeface="Cambria"/>
                <a:sym typeface="Cambria"/>
              </a:rPr>
              <a:t>Gestione Bolle</a:t>
            </a:r>
            <a:endParaRPr sz="3200" dirty="0">
              <a:solidFill>
                <a:schemeClr val="bg1"/>
              </a:solidFill>
              <a:latin typeface="Cambria"/>
              <a:ea typeface="Cambria"/>
              <a:cs typeface="Cambria"/>
              <a:sym typeface="Cambria"/>
            </a:endParaRPr>
          </a:p>
        </p:txBody>
      </p:sp>
      <p:sp>
        <p:nvSpPr>
          <p:cNvPr id="281" name="Google Shape;281;p58"/>
          <p:cNvSpPr txBox="1"/>
          <p:nvPr/>
        </p:nvSpPr>
        <p:spPr>
          <a:xfrm rot="21121484">
            <a:off x="8428253" y="4402682"/>
            <a:ext cx="3347217" cy="71534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200" dirty="0">
                <a:solidFill>
                  <a:schemeClr val="bg1"/>
                </a:solidFill>
                <a:latin typeface="Cambria"/>
                <a:ea typeface="Cambria"/>
                <a:cs typeface="Cambria"/>
                <a:sym typeface="Cambria"/>
              </a:rPr>
              <a:t>Gestione Prodotti</a:t>
            </a:r>
            <a:endParaRPr sz="3200" dirty="0">
              <a:solidFill>
                <a:schemeClr val="bg1"/>
              </a:solidFill>
              <a:latin typeface="Cambria"/>
              <a:ea typeface="Cambria"/>
              <a:cs typeface="Cambria"/>
              <a:sym typeface="Cambria"/>
            </a:endParaRPr>
          </a:p>
        </p:txBody>
      </p:sp>
      <p:sp>
        <p:nvSpPr>
          <p:cNvPr id="282" name="Google Shape;282;p58"/>
          <p:cNvSpPr txBox="1"/>
          <p:nvPr/>
        </p:nvSpPr>
        <p:spPr>
          <a:xfrm rot="-419046">
            <a:off x="367711" y="1254808"/>
            <a:ext cx="3568939" cy="1222019"/>
          </a:xfrm>
          <a:prstGeom prst="rect">
            <a:avLst/>
          </a:prstGeom>
          <a:solidFill>
            <a:srgbClr val="00B0F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solidFill>
                  <a:schemeClr val="bg1"/>
                </a:solidFill>
                <a:latin typeface="Cambria"/>
                <a:ea typeface="Cambria"/>
                <a:cs typeface="Cambria"/>
                <a:sym typeface="Cambria"/>
              </a:rPr>
              <a:t>Gestione Autenticazione</a:t>
            </a:r>
            <a:endParaRPr sz="3200" dirty="0">
              <a:solidFill>
                <a:schemeClr val="bg1"/>
              </a:solidFill>
              <a:latin typeface="Cambria"/>
              <a:ea typeface="Cambria"/>
              <a:cs typeface="Cambria"/>
              <a:sym typeface="Cambria"/>
            </a:endParaRPr>
          </a:p>
        </p:txBody>
      </p:sp>
      <p:sp>
        <p:nvSpPr>
          <p:cNvPr id="284" name="Google Shape;284;p58"/>
          <p:cNvSpPr txBox="1"/>
          <p:nvPr/>
        </p:nvSpPr>
        <p:spPr>
          <a:xfrm rot="500609">
            <a:off x="471724" y="4440037"/>
            <a:ext cx="3360910" cy="796248"/>
          </a:xfrm>
          <a:prstGeom prst="rect">
            <a:avLst/>
          </a:prstGeom>
          <a:solidFill>
            <a:srgbClr val="00B0F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solidFill>
                  <a:schemeClr val="bg1"/>
                </a:solidFill>
                <a:latin typeface="Cambria"/>
                <a:ea typeface="Cambria"/>
                <a:cs typeface="Cambria"/>
                <a:sym typeface="Cambria"/>
              </a:rPr>
              <a:t>Gestione Vendita</a:t>
            </a:r>
            <a:endParaRPr sz="3200" dirty="0">
              <a:solidFill>
                <a:schemeClr val="bg1"/>
              </a:solidFill>
              <a:latin typeface="Cambria"/>
              <a:ea typeface="Cambria"/>
              <a:cs typeface="Cambria"/>
              <a:sym typeface="Cambria"/>
            </a:endParaRPr>
          </a:p>
        </p:txBody>
      </p:sp>
      <p:sp>
        <p:nvSpPr>
          <p:cNvPr id="285" name="Google Shape;285;p58"/>
          <p:cNvSpPr txBox="1"/>
          <p:nvPr/>
        </p:nvSpPr>
        <p:spPr>
          <a:xfrm rot="735943">
            <a:off x="8405777" y="1348760"/>
            <a:ext cx="3392166" cy="827483"/>
          </a:xfrm>
          <a:prstGeom prst="rect">
            <a:avLst/>
          </a:prstGeom>
          <a:solidFill>
            <a:srgbClr val="00B0F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solidFill>
                  <a:schemeClr val="bg1"/>
                </a:solidFill>
                <a:latin typeface="Cambria"/>
                <a:ea typeface="Cambria"/>
                <a:cs typeface="Cambria"/>
                <a:sym typeface="Cambria"/>
              </a:rPr>
              <a:t>Gestione Account</a:t>
            </a:r>
            <a:endParaRPr sz="3200" dirty="0">
              <a:solidFill>
                <a:schemeClr val="bg1"/>
              </a:solidFill>
              <a:latin typeface="Cambria"/>
              <a:ea typeface="Cambria"/>
              <a:cs typeface="Cambria"/>
              <a:sym typeface="Cambria"/>
            </a:endParaRPr>
          </a:p>
        </p:txBody>
      </p:sp>
      <p:sp>
        <p:nvSpPr>
          <p:cNvPr id="2" name="Rettangolo 1">
            <a:extLst>
              <a:ext uri="{FF2B5EF4-FFF2-40B4-BE49-F238E27FC236}">
                <a16:creationId xmlns:a16="http://schemas.microsoft.com/office/drawing/2014/main" id="{6805B2D7-3D1C-4F9F-BDC3-01B4DB763D2D}"/>
              </a:ext>
            </a:extLst>
          </p:cNvPr>
          <p:cNvSpPr/>
          <p:nvPr/>
        </p:nvSpPr>
        <p:spPr>
          <a:xfrm>
            <a:off x="2798462" y="-43014"/>
            <a:ext cx="6595075" cy="923330"/>
          </a:xfrm>
          <a:prstGeom prst="rect">
            <a:avLst/>
          </a:prstGeom>
          <a:noFill/>
        </p:spPr>
        <p:txBody>
          <a:bodyPr wrap="none" lIns="91440" tIns="45720" rIns="91440" bIns="45720">
            <a:spAutoFit/>
          </a:bodyPr>
          <a:lstStyle/>
          <a:p>
            <a:pPr algn="ctr"/>
            <a:r>
              <a:rPr lang="it-IT" sz="5400" b="0" cap="none" spc="0" dirty="0">
                <a:ln w="0"/>
                <a:solidFill>
                  <a:schemeClr val="accent1"/>
                </a:solidFill>
                <a:effectLst>
                  <a:outerShdw blurRad="38100" dist="25400" dir="5400000" algn="ctr" rotWithShape="0">
                    <a:srgbClr val="6E747A">
                      <a:alpha val="43000"/>
                    </a:srgbClr>
                  </a:outerShdw>
                </a:effectLst>
                <a:latin typeface="Cambria"/>
                <a:ea typeface="Cambria"/>
                <a:cs typeface="Cambria"/>
                <a:sym typeface="Cambria"/>
              </a:rPr>
              <a:t>I requisiti funzionali...</a:t>
            </a:r>
            <a:endParaRPr lang="it-IT"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3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1000"/>
                                        <p:tgtEl>
                                          <p:spTgt spid="28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 calcmode="lin" valueType="num">
                                      <p:cBhvr additive="base">
                                        <p:cTn id="10" dur="1000"/>
                                        <p:tgtEl>
                                          <p:spTgt spid="28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anim calcmode="lin" valueType="num">
                                      <p:cBhvr additive="base">
                                        <p:cTn id="13" dur="1000"/>
                                        <p:tgtEl>
                                          <p:spTgt spid="284"/>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1000"/>
                                        <p:tgtEl>
                                          <p:spTgt spid="284"/>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80"/>
                                        </p:tgtEl>
                                        <p:attrNameLst>
                                          <p:attrName>style.visibility</p:attrName>
                                        </p:attrNameLst>
                                      </p:cBhvr>
                                      <p:to>
                                        <p:strVal val="visible"/>
                                      </p:to>
                                    </p:set>
                                    <p:anim calcmode="lin" valueType="num">
                                      <p:cBhvr additive="base">
                                        <p:cTn id="21" dur="1000"/>
                                        <p:tgtEl>
                                          <p:spTgt spid="280"/>
                                        </p:tgtEl>
                                        <p:attrNameLst>
                                          <p:attrName>ppt_w</p:attrName>
                                        </p:attrNameLst>
                                      </p:cBhvr>
                                      <p:tavLst>
                                        <p:tav tm="0">
                                          <p:val>
                                            <p:strVal val="0"/>
                                          </p:val>
                                        </p:tav>
                                        <p:tav tm="100000">
                                          <p:val>
                                            <p:strVal val="#ppt_w"/>
                                          </p:val>
                                        </p:tav>
                                      </p:tavLst>
                                    </p:anim>
                                    <p:anim calcmode="lin" valueType="num">
                                      <p:cBhvr additive="base">
                                        <p:cTn id="22" dur="1000"/>
                                        <p:tgtEl>
                                          <p:spTgt spid="280"/>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281"/>
                                        </p:tgtEl>
                                        <p:attrNameLst>
                                          <p:attrName>style.visibility</p:attrName>
                                        </p:attrNameLst>
                                      </p:cBhvr>
                                      <p:to>
                                        <p:strVal val="visible"/>
                                      </p:to>
                                    </p:set>
                                    <p:anim calcmode="lin" valueType="num">
                                      <p:cBhvr additive="base">
                                        <p:cTn id="25" dur="1000"/>
                                        <p:tgtEl>
                                          <p:spTgt spid="281"/>
                                        </p:tgtEl>
                                        <p:attrNameLst>
                                          <p:attrName>ppt_w</p:attrName>
                                        </p:attrNameLst>
                                      </p:cBhvr>
                                      <p:tavLst>
                                        <p:tav tm="0">
                                          <p:val>
                                            <p:strVal val="0"/>
                                          </p:val>
                                        </p:tav>
                                        <p:tav tm="100000">
                                          <p:val>
                                            <p:strVal val="#ppt_w"/>
                                          </p:val>
                                        </p:tav>
                                      </p:tavLst>
                                    </p:anim>
                                    <p:anim calcmode="lin" valueType="num">
                                      <p:cBhvr additive="base">
                                        <p:cTn id="26" dur="1000"/>
                                        <p:tgtEl>
                                          <p:spTgt spid="2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0"/>
          <p:cNvSpPr txBox="1"/>
          <p:nvPr/>
        </p:nvSpPr>
        <p:spPr>
          <a:xfrm>
            <a:off x="489468" y="314700"/>
            <a:ext cx="3913855" cy="743087"/>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chemeClr val="bg1"/>
                </a:solidFill>
                <a:latin typeface="Cambria"/>
                <a:ea typeface="Cambria"/>
                <a:cs typeface="Cambria"/>
                <a:sym typeface="Cambria"/>
              </a:rPr>
              <a:t>Gestione Account</a:t>
            </a:r>
            <a:endParaRPr sz="3600" b="1" dirty="0">
              <a:solidFill>
                <a:schemeClr val="bg1"/>
              </a:solidFill>
              <a:latin typeface="Cambria"/>
              <a:ea typeface="Cambria"/>
              <a:cs typeface="Cambria"/>
              <a:sym typeface="Cambria"/>
            </a:endParaRPr>
          </a:p>
        </p:txBody>
      </p:sp>
      <p:sp>
        <p:nvSpPr>
          <p:cNvPr id="308" name="Google Shape;308;p60"/>
          <p:cNvSpPr txBox="1"/>
          <p:nvPr/>
        </p:nvSpPr>
        <p:spPr>
          <a:xfrm>
            <a:off x="668500" y="1738674"/>
            <a:ext cx="2225620"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RF_1.1 - Registra</a:t>
            </a:r>
            <a:endParaRPr sz="2000" dirty="0">
              <a:solidFill>
                <a:schemeClr val="bg1"/>
              </a:solidFill>
              <a:latin typeface="Cambria"/>
              <a:ea typeface="Cambria"/>
              <a:cs typeface="Cambria"/>
              <a:sym typeface="Cambria"/>
            </a:endParaRPr>
          </a:p>
        </p:txBody>
      </p:sp>
      <p:sp>
        <p:nvSpPr>
          <p:cNvPr id="7" name="Google Shape;308;p60">
            <a:extLst>
              <a:ext uri="{FF2B5EF4-FFF2-40B4-BE49-F238E27FC236}">
                <a16:creationId xmlns:a16="http://schemas.microsoft.com/office/drawing/2014/main" id="{A01291FF-4418-47B9-8FFF-A47DB1A47957}"/>
              </a:ext>
            </a:extLst>
          </p:cNvPr>
          <p:cNvSpPr txBox="1"/>
          <p:nvPr/>
        </p:nvSpPr>
        <p:spPr>
          <a:xfrm>
            <a:off x="668499" y="2290569"/>
            <a:ext cx="3042367"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RF_1.2 – Aggiungi Cliente</a:t>
            </a:r>
            <a:endParaRPr sz="2000" dirty="0">
              <a:solidFill>
                <a:schemeClr val="bg1"/>
              </a:solidFill>
              <a:latin typeface="Cambria"/>
              <a:ea typeface="Cambria"/>
              <a:cs typeface="Cambria"/>
              <a:sym typeface="Cambria"/>
            </a:endParaRPr>
          </a:p>
        </p:txBody>
      </p:sp>
      <p:sp>
        <p:nvSpPr>
          <p:cNvPr id="8" name="Google Shape;308;p60">
            <a:extLst>
              <a:ext uri="{FF2B5EF4-FFF2-40B4-BE49-F238E27FC236}">
                <a16:creationId xmlns:a16="http://schemas.microsoft.com/office/drawing/2014/main" id="{FC2EC1E5-72F6-44DD-A3E8-56F319E7434A}"/>
              </a:ext>
            </a:extLst>
          </p:cNvPr>
          <p:cNvSpPr txBox="1"/>
          <p:nvPr/>
        </p:nvSpPr>
        <p:spPr>
          <a:xfrm>
            <a:off x="659621" y="2881738"/>
            <a:ext cx="3140021"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RF_1.3 – Aggiungi Tecnico</a:t>
            </a:r>
            <a:endParaRPr sz="2000" dirty="0">
              <a:solidFill>
                <a:schemeClr val="bg1"/>
              </a:solidFill>
              <a:latin typeface="Cambria"/>
              <a:ea typeface="Cambria"/>
              <a:cs typeface="Cambria"/>
              <a:sym typeface="Cambria"/>
            </a:endParaRPr>
          </a:p>
        </p:txBody>
      </p:sp>
      <p:sp>
        <p:nvSpPr>
          <p:cNvPr id="9" name="Google Shape;308;p60">
            <a:extLst>
              <a:ext uri="{FF2B5EF4-FFF2-40B4-BE49-F238E27FC236}">
                <a16:creationId xmlns:a16="http://schemas.microsoft.com/office/drawing/2014/main" id="{566C423C-AB09-4FF8-ABB5-B7FDD4500AD9}"/>
              </a:ext>
            </a:extLst>
          </p:cNvPr>
          <p:cNvSpPr txBox="1"/>
          <p:nvPr/>
        </p:nvSpPr>
        <p:spPr>
          <a:xfrm>
            <a:off x="659621" y="3542844"/>
            <a:ext cx="4408049"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RF_1.4 – Visualizza Profilo Personale</a:t>
            </a:r>
            <a:endParaRPr sz="2000" dirty="0">
              <a:solidFill>
                <a:schemeClr val="bg1"/>
              </a:solidFill>
              <a:latin typeface="Cambria"/>
              <a:ea typeface="Cambria"/>
              <a:cs typeface="Cambria"/>
              <a:sym typeface="Cambria"/>
            </a:endParaRPr>
          </a:p>
        </p:txBody>
      </p:sp>
      <p:sp>
        <p:nvSpPr>
          <p:cNvPr id="10" name="Google Shape;308;p60">
            <a:extLst>
              <a:ext uri="{FF2B5EF4-FFF2-40B4-BE49-F238E27FC236}">
                <a16:creationId xmlns:a16="http://schemas.microsoft.com/office/drawing/2014/main" id="{4B9553E6-58F4-47B2-8389-8B146174B28B}"/>
              </a:ext>
            </a:extLst>
          </p:cNvPr>
          <p:cNvSpPr txBox="1"/>
          <p:nvPr/>
        </p:nvSpPr>
        <p:spPr>
          <a:xfrm>
            <a:off x="668499" y="4223731"/>
            <a:ext cx="3857634"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RF_1.5 – Modifica Dati Personali</a:t>
            </a:r>
            <a:endParaRPr sz="2000" dirty="0">
              <a:solidFill>
                <a:schemeClr val="bg1"/>
              </a:solidFill>
              <a:latin typeface="Cambria"/>
              <a:ea typeface="Cambria"/>
              <a:cs typeface="Cambria"/>
              <a:sym typeface="Cambria"/>
            </a:endParaRPr>
          </a:p>
        </p:txBody>
      </p:sp>
      <p:sp>
        <p:nvSpPr>
          <p:cNvPr id="11" name="Google Shape;308;p60">
            <a:extLst>
              <a:ext uri="{FF2B5EF4-FFF2-40B4-BE49-F238E27FC236}">
                <a16:creationId xmlns:a16="http://schemas.microsoft.com/office/drawing/2014/main" id="{CA51E86E-C19E-412E-8589-6D7309105CCB}"/>
              </a:ext>
            </a:extLst>
          </p:cNvPr>
          <p:cNvSpPr txBox="1"/>
          <p:nvPr/>
        </p:nvSpPr>
        <p:spPr>
          <a:xfrm>
            <a:off x="7008633" y="1738673"/>
            <a:ext cx="3140021"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RF_1.6 – Rimuovi Account</a:t>
            </a:r>
            <a:endParaRPr sz="2000" dirty="0">
              <a:solidFill>
                <a:schemeClr val="bg1"/>
              </a:solidFill>
              <a:latin typeface="Cambria"/>
              <a:ea typeface="Cambria"/>
              <a:cs typeface="Cambria"/>
              <a:sym typeface="Cambria"/>
            </a:endParaRPr>
          </a:p>
        </p:txBody>
      </p:sp>
      <p:sp>
        <p:nvSpPr>
          <p:cNvPr id="12" name="Google Shape;308;p60">
            <a:extLst>
              <a:ext uri="{FF2B5EF4-FFF2-40B4-BE49-F238E27FC236}">
                <a16:creationId xmlns:a16="http://schemas.microsoft.com/office/drawing/2014/main" id="{7F82AD17-59A5-4AED-8BB2-7F004672978F}"/>
              </a:ext>
            </a:extLst>
          </p:cNvPr>
          <p:cNvSpPr txBox="1"/>
          <p:nvPr/>
        </p:nvSpPr>
        <p:spPr>
          <a:xfrm>
            <a:off x="7008633" y="2290568"/>
            <a:ext cx="3671203"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RF_1.7– Visualizza Lista Clienti</a:t>
            </a:r>
            <a:endParaRPr sz="2000" dirty="0">
              <a:solidFill>
                <a:schemeClr val="bg1"/>
              </a:solidFill>
              <a:latin typeface="Cambria"/>
              <a:ea typeface="Cambria"/>
              <a:cs typeface="Cambria"/>
              <a:sym typeface="Cambria"/>
            </a:endParaRPr>
          </a:p>
        </p:txBody>
      </p:sp>
      <p:sp>
        <p:nvSpPr>
          <p:cNvPr id="13" name="Google Shape;308;p60">
            <a:extLst>
              <a:ext uri="{FF2B5EF4-FFF2-40B4-BE49-F238E27FC236}">
                <a16:creationId xmlns:a16="http://schemas.microsoft.com/office/drawing/2014/main" id="{AE74707E-B2C6-4479-A690-068B6B2985A9}"/>
              </a:ext>
            </a:extLst>
          </p:cNvPr>
          <p:cNvSpPr txBox="1"/>
          <p:nvPr/>
        </p:nvSpPr>
        <p:spPr>
          <a:xfrm>
            <a:off x="7008633" y="2851994"/>
            <a:ext cx="3140021"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RF_1.8 – Rimuovi Cliente</a:t>
            </a:r>
            <a:endParaRPr sz="2000" dirty="0">
              <a:solidFill>
                <a:schemeClr val="bg1"/>
              </a:solidFill>
              <a:latin typeface="Cambria"/>
              <a:ea typeface="Cambria"/>
              <a:cs typeface="Cambria"/>
              <a:sym typeface="Cambria"/>
            </a:endParaRPr>
          </a:p>
        </p:txBody>
      </p:sp>
      <p:sp>
        <p:nvSpPr>
          <p:cNvPr id="14" name="Google Shape;308;p60">
            <a:extLst>
              <a:ext uri="{FF2B5EF4-FFF2-40B4-BE49-F238E27FC236}">
                <a16:creationId xmlns:a16="http://schemas.microsoft.com/office/drawing/2014/main" id="{420AE7D4-1669-4A69-913F-EF93F0EBE8FD}"/>
              </a:ext>
            </a:extLst>
          </p:cNvPr>
          <p:cNvSpPr txBox="1"/>
          <p:nvPr/>
        </p:nvSpPr>
        <p:spPr>
          <a:xfrm>
            <a:off x="7008633" y="3542844"/>
            <a:ext cx="3866513"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RF_1.9– Visualizza Lista Tecnici</a:t>
            </a:r>
            <a:endParaRPr sz="2000" dirty="0">
              <a:solidFill>
                <a:schemeClr val="bg1"/>
              </a:solidFill>
              <a:latin typeface="Cambria"/>
              <a:ea typeface="Cambria"/>
              <a:cs typeface="Cambria"/>
              <a:sym typeface="Cambria"/>
            </a:endParaRPr>
          </a:p>
        </p:txBody>
      </p:sp>
      <p:sp>
        <p:nvSpPr>
          <p:cNvPr id="15" name="Google Shape;308;p60">
            <a:extLst>
              <a:ext uri="{FF2B5EF4-FFF2-40B4-BE49-F238E27FC236}">
                <a16:creationId xmlns:a16="http://schemas.microsoft.com/office/drawing/2014/main" id="{994C2D29-5ABD-4CFC-89F3-6B962500E531}"/>
              </a:ext>
            </a:extLst>
          </p:cNvPr>
          <p:cNvSpPr txBox="1"/>
          <p:nvPr/>
        </p:nvSpPr>
        <p:spPr>
          <a:xfrm>
            <a:off x="7010110" y="4223730"/>
            <a:ext cx="3323498" cy="489621"/>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RF_1.10 – Rimuovi Tecnico</a:t>
            </a:r>
            <a:endParaRPr sz="2000" dirty="0">
              <a:solidFill>
                <a:schemeClr val="bg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04"/>
                                        </p:tgtEl>
                                        <p:attrNameLst>
                                          <p:attrName>style.visibility</p:attrName>
                                        </p:attrNameLst>
                                      </p:cBhvr>
                                      <p:to>
                                        <p:strVal val="visible"/>
                                      </p:to>
                                    </p:set>
                                    <p:anim calcmode="lin" valueType="num">
                                      <p:cBhvr additive="base">
                                        <p:cTn id="7" dur="1000"/>
                                        <p:tgtEl>
                                          <p:spTgt spid="304"/>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08"/>
                                        </p:tgtEl>
                                        <p:attrNameLst>
                                          <p:attrName>style.visibility</p:attrName>
                                        </p:attrNameLst>
                                      </p:cBhvr>
                                      <p:to>
                                        <p:strVal val="visible"/>
                                      </p:to>
                                    </p:set>
                                    <p:anim calcmode="lin" valueType="num">
                                      <p:cBhvr additive="base">
                                        <p:cTn id="11" dur="1000"/>
                                        <p:tgtEl>
                                          <p:spTgt spid="308"/>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p:tgtEl>
                                          <p:spTgt spid="7"/>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p:tgtEl>
                                          <p:spTgt spid="8"/>
                                        </p:tgtEl>
                                        <p:attrNameLst>
                                          <p:attrName>ppt_x</p:attrName>
                                        </p:attrNameLst>
                                      </p:cBhvr>
                                      <p:tavLst>
                                        <p:tav tm="0">
                                          <p:val>
                                            <p:strVal val="#ppt_x-1"/>
                                          </p:val>
                                        </p:tav>
                                        <p:tav tm="100000">
                                          <p:val>
                                            <p:strVal val="#ppt_x"/>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p:tgtEl>
                                          <p:spTgt spid="9"/>
                                        </p:tgtEl>
                                        <p:attrNameLst>
                                          <p:attrName>ppt_x</p:attrName>
                                        </p:attrNameLst>
                                      </p:cBhvr>
                                      <p:tavLst>
                                        <p:tav tm="0">
                                          <p:val>
                                            <p:strVal val="#ppt_x-1"/>
                                          </p:val>
                                        </p:tav>
                                        <p:tav tm="100000">
                                          <p:val>
                                            <p:strVal val="#ppt_x"/>
                                          </p:val>
                                        </p:tav>
                                      </p:tavLst>
                                    </p:anim>
                                  </p:childTnLst>
                                </p:cTn>
                              </p:par>
                            </p:childTnLst>
                          </p:cTn>
                        </p:par>
                        <p:par>
                          <p:cTn id="24" fill="hold">
                            <p:stCondLst>
                              <p:cond delay="5000"/>
                            </p:stCondLst>
                            <p:childTnLst>
                              <p:par>
                                <p:cTn id="25" presetID="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p:tgtEl>
                                          <p:spTgt spid="10"/>
                                        </p:tgtEl>
                                        <p:attrNameLst>
                                          <p:attrName>ppt_x</p:attrName>
                                        </p:attrNameLst>
                                      </p:cBhvr>
                                      <p:tavLst>
                                        <p:tav tm="0">
                                          <p:val>
                                            <p:strVal val="#ppt_x-1"/>
                                          </p:val>
                                        </p:tav>
                                        <p:tav tm="100000">
                                          <p:val>
                                            <p:strVal val="#ppt_x"/>
                                          </p:val>
                                        </p:tav>
                                      </p:tavLst>
                                    </p:anim>
                                  </p:childTnLst>
                                </p:cTn>
                              </p:par>
                            </p:childTnLst>
                          </p:cTn>
                        </p:par>
                        <p:par>
                          <p:cTn id="28" fill="hold">
                            <p:stCondLst>
                              <p:cond delay="6000"/>
                            </p:stCondLst>
                            <p:childTnLst>
                              <p:par>
                                <p:cTn id="29" presetID="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p:tgtEl>
                                          <p:spTgt spid="11"/>
                                        </p:tgtEl>
                                        <p:attrNameLst>
                                          <p:attrName>ppt_x</p:attrName>
                                        </p:attrNameLst>
                                      </p:cBhvr>
                                      <p:tavLst>
                                        <p:tav tm="0">
                                          <p:val>
                                            <p:strVal val="#ppt_x-1"/>
                                          </p:val>
                                        </p:tav>
                                        <p:tav tm="100000">
                                          <p:val>
                                            <p:strVal val="#ppt_x"/>
                                          </p:val>
                                        </p:tav>
                                      </p:tavLst>
                                    </p:anim>
                                  </p:childTnLst>
                                </p:cTn>
                              </p:par>
                            </p:childTnLst>
                          </p:cTn>
                        </p:par>
                        <p:par>
                          <p:cTn id="32" fill="hold">
                            <p:stCondLst>
                              <p:cond delay="70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p:tgtEl>
                                          <p:spTgt spid="12"/>
                                        </p:tgtEl>
                                        <p:attrNameLst>
                                          <p:attrName>ppt_x</p:attrName>
                                        </p:attrNameLst>
                                      </p:cBhvr>
                                      <p:tavLst>
                                        <p:tav tm="0">
                                          <p:val>
                                            <p:strVal val="#ppt_x-1"/>
                                          </p:val>
                                        </p:tav>
                                        <p:tav tm="100000">
                                          <p:val>
                                            <p:strVal val="#ppt_x"/>
                                          </p:val>
                                        </p:tav>
                                      </p:tavLst>
                                    </p:anim>
                                  </p:childTnLst>
                                </p:cTn>
                              </p:par>
                            </p:childTnLst>
                          </p:cTn>
                        </p:par>
                        <p:par>
                          <p:cTn id="36" fill="hold">
                            <p:stCondLst>
                              <p:cond delay="8000"/>
                            </p:stCondLst>
                            <p:childTnLst>
                              <p:par>
                                <p:cTn id="37" presetID="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000"/>
                                        <p:tgtEl>
                                          <p:spTgt spid="13"/>
                                        </p:tgtEl>
                                        <p:attrNameLst>
                                          <p:attrName>ppt_x</p:attrName>
                                        </p:attrNameLst>
                                      </p:cBhvr>
                                      <p:tavLst>
                                        <p:tav tm="0">
                                          <p:val>
                                            <p:strVal val="#ppt_x-1"/>
                                          </p:val>
                                        </p:tav>
                                        <p:tav tm="100000">
                                          <p:val>
                                            <p:strVal val="#ppt_x"/>
                                          </p:val>
                                        </p:tav>
                                      </p:tavLst>
                                    </p:anim>
                                  </p:childTnLst>
                                </p:cTn>
                              </p:par>
                            </p:childTnLst>
                          </p:cTn>
                        </p:par>
                        <p:par>
                          <p:cTn id="40" fill="hold">
                            <p:stCondLst>
                              <p:cond delay="9000"/>
                            </p:stCondLst>
                            <p:childTnLst>
                              <p:par>
                                <p:cTn id="41" presetID="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p:tgtEl>
                                          <p:spTgt spid="14"/>
                                        </p:tgtEl>
                                        <p:attrNameLst>
                                          <p:attrName>ppt_x</p:attrName>
                                        </p:attrNameLst>
                                      </p:cBhvr>
                                      <p:tavLst>
                                        <p:tav tm="0">
                                          <p:val>
                                            <p:strVal val="#ppt_x-1"/>
                                          </p:val>
                                        </p:tav>
                                        <p:tav tm="100000">
                                          <p:val>
                                            <p:strVal val="#ppt_x"/>
                                          </p:val>
                                        </p:tav>
                                      </p:tavLst>
                                    </p:anim>
                                  </p:childTnLst>
                                </p:cTn>
                              </p:par>
                            </p:childTnLst>
                          </p:cTn>
                        </p:par>
                        <p:par>
                          <p:cTn id="44" fill="hold">
                            <p:stCondLst>
                              <p:cond delay="10000"/>
                            </p:stCondLst>
                            <p:childTnLst>
                              <p:par>
                                <p:cTn id="45" presetID="2" presetClass="entr" presetSubtype="8"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9"/>
          <p:cNvSpPr txBox="1"/>
          <p:nvPr/>
        </p:nvSpPr>
        <p:spPr>
          <a:xfrm>
            <a:off x="299900" y="326025"/>
            <a:ext cx="3375455" cy="77075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chemeClr val="bg1"/>
                </a:solidFill>
                <a:latin typeface="Cambria"/>
                <a:ea typeface="Cambria"/>
                <a:cs typeface="Cambria"/>
                <a:sym typeface="Cambria"/>
              </a:rPr>
              <a:t>Gestione Bolle</a:t>
            </a:r>
            <a:endParaRPr sz="3600" b="1" dirty="0">
              <a:solidFill>
                <a:schemeClr val="bg1"/>
              </a:solidFill>
              <a:latin typeface="Cambria"/>
              <a:ea typeface="Cambria"/>
              <a:cs typeface="Cambria"/>
              <a:sym typeface="Cambria"/>
            </a:endParaRPr>
          </a:p>
        </p:txBody>
      </p:sp>
      <p:sp>
        <p:nvSpPr>
          <p:cNvPr id="292" name="Google Shape;292;p59"/>
          <p:cNvSpPr txBox="1"/>
          <p:nvPr/>
        </p:nvSpPr>
        <p:spPr>
          <a:xfrm>
            <a:off x="1502529" y="1755107"/>
            <a:ext cx="2465790" cy="655800"/>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RF_2.1 – Crea Bolla</a:t>
            </a:r>
            <a:endParaRPr sz="2000" dirty="0">
              <a:solidFill>
                <a:schemeClr val="bg1"/>
              </a:solidFill>
              <a:latin typeface="Cambria"/>
              <a:ea typeface="Cambria"/>
              <a:cs typeface="Cambria"/>
              <a:sym typeface="Cambria"/>
            </a:endParaRPr>
          </a:p>
          <a:p>
            <a:pPr marL="0" lvl="0" indent="0" algn="l" rtl="0">
              <a:spcBef>
                <a:spcPts val="0"/>
              </a:spcBef>
              <a:spcAft>
                <a:spcPts val="0"/>
              </a:spcAft>
              <a:buNone/>
            </a:pPr>
            <a:endParaRPr sz="2000" dirty="0">
              <a:solidFill>
                <a:srgbClr val="514A40"/>
              </a:solidFill>
              <a:latin typeface="Cambria"/>
              <a:ea typeface="Cambria"/>
              <a:cs typeface="Cambria"/>
              <a:sym typeface="Cambria"/>
            </a:endParaRPr>
          </a:p>
        </p:txBody>
      </p:sp>
      <p:sp>
        <p:nvSpPr>
          <p:cNvPr id="293" name="Google Shape;293;p59"/>
          <p:cNvSpPr txBox="1"/>
          <p:nvPr/>
        </p:nvSpPr>
        <p:spPr>
          <a:xfrm>
            <a:off x="1502529" y="3029867"/>
            <a:ext cx="3744174" cy="655800"/>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RF_2.2 – Visualizza Lista Bolle</a:t>
            </a:r>
            <a:endParaRPr sz="2000" dirty="0">
              <a:solidFill>
                <a:schemeClr val="bg1"/>
              </a:solidFill>
              <a:latin typeface="Cambria"/>
              <a:ea typeface="Cambria"/>
              <a:cs typeface="Cambria"/>
              <a:sym typeface="Cambria"/>
            </a:endParaRPr>
          </a:p>
          <a:p>
            <a:pPr marL="0" lvl="0" indent="0" algn="l" rtl="0">
              <a:spcBef>
                <a:spcPts val="0"/>
              </a:spcBef>
              <a:spcAft>
                <a:spcPts val="0"/>
              </a:spcAft>
              <a:buNone/>
            </a:pPr>
            <a:endParaRPr sz="2000" dirty="0">
              <a:solidFill>
                <a:schemeClr val="bg1"/>
              </a:solidFill>
              <a:latin typeface="Cambria"/>
              <a:ea typeface="Cambria"/>
              <a:cs typeface="Cambria"/>
              <a:sym typeface="Cambria"/>
            </a:endParaRPr>
          </a:p>
        </p:txBody>
      </p:sp>
      <p:sp>
        <p:nvSpPr>
          <p:cNvPr id="294" name="Google Shape;294;p59"/>
          <p:cNvSpPr txBox="1"/>
          <p:nvPr/>
        </p:nvSpPr>
        <p:spPr>
          <a:xfrm>
            <a:off x="6546050" y="3357767"/>
            <a:ext cx="4701600" cy="655800"/>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RF_3.5 – Controlla Stato</a:t>
            </a:r>
            <a:endParaRPr sz="2000" dirty="0">
              <a:solidFill>
                <a:schemeClr val="bg1"/>
              </a:solidFill>
              <a:latin typeface="Cambria"/>
              <a:ea typeface="Cambria"/>
              <a:cs typeface="Cambria"/>
              <a:sym typeface="Cambria"/>
            </a:endParaRPr>
          </a:p>
          <a:p>
            <a:pPr lvl="0" algn="l" rtl="0">
              <a:spcBef>
                <a:spcPts val="0"/>
              </a:spcBef>
              <a:spcAft>
                <a:spcPts val="0"/>
              </a:spcAft>
            </a:pPr>
            <a:endParaRPr sz="2000" dirty="0">
              <a:solidFill>
                <a:schemeClr val="bg1"/>
              </a:solidFill>
              <a:latin typeface="Cambria"/>
              <a:ea typeface="Cambria"/>
              <a:cs typeface="Cambria"/>
              <a:sym typeface="Cambria"/>
            </a:endParaRPr>
          </a:p>
        </p:txBody>
      </p:sp>
      <p:sp>
        <p:nvSpPr>
          <p:cNvPr id="295" name="Google Shape;295;p59"/>
          <p:cNvSpPr txBox="1"/>
          <p:nvPr/>
        </p:nvSpPr>
        <p:spPr>
          <a:xfrm>
            <a:off x="1502529" y="4280812"/>
            <a:ext cx="3744174" cy="655800"/>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RF_2.3 – Modifica Dati Bolle</a:t>
            </a:r>
            <a:endParaRPr sz="2000" dirty="0">
              <a:solidFill>
                <a:schemeClr val="bg1"/>
              </a:solidFill>
              <a:latin typeface="Cambria"/>
              <a:ea typeface="Cambria"/>
              <a:cs typeface="Cambria"/>
              <a:sym typeface="Cambria"/>
            </a:endParaRPr>
          </a:p>
          <a:p>
            <a:pPr lvl="0" algn="l" rtl="0">
              <a:spcBef>
                <a:spcPts val="0"/>
              </a:spcBef>
              <a:spcAft>
                <a:spcPts val="0"/>
              </a:spcAft>
            </a:pPr>
            <a:endParaRPr sz="2000" dirty="0">
              <a:solidFill>
                <a:schemeClr val="bg1"/>
              </a:solidFill>
              <a:latin typeface="Cambria"/>
              <a:ea typeface="Cambria"/>
              <a:cs typeface="Cambria"/>
              <a:sym typeface="Cambria"/>
            </a:endParaRPr>
          </a:p>
        </p:txBody>
      </p:sp>
      <p:sp>
        <p:nvSpPr>
          <p:cNvPr id="298" name="Google Shape;298;p59"/>
          <p:cNvSpPr txBox="1"/>
          <p:nvPr/>
        </p:nvSpPr>
        <p:spPr>
          <a:xfrm>
            <a:off x="6546050" y="1755107"/>
            <a:ext cx="4701600" cy="655800"/>
          </a:xfrm>
          <a:prstGeom prst="rect">
            <a:avLst/>
          </a:prstGeom>
          <a:noFill/>
          <a:ln>
            <a:noFill/>
          </a:ln>
        </p:spPr>
        <p:txBody>
          <a:bodyPr spcFirstLastPara="1" wrap="square" lIns="91425" tIns="91425" rIns="91425" bIns="91425" anchor="t" anchorCtr="0">
            <a:noAutofit/>
          </a:bodyPr>
          <a:lstStyle/>
          <a:p>
            <a:pPr marL="101600" lvl="0" algn="l" rtl="0">
              <a:spcBef>
                <a:spcPts val="0"/>
              </a:spcBef>
              <a:spcAft>
                <a:spcPts val="0"/>
              </a:spcAft>
              <a:buClr>
                <a:srgbClr val="514A40"/>
              </a:buClr>
              <a:buSzPts val="2000"/>
            </a:pPr>
            <a:r>
              <a:rPr lang="it-IT" sz="2000" dirty="0">
                <a:solidFill>
                  <a:schemeClr val="bg1"/>
                </a:solidFill>
                <a:latin typeface="Cambria"/>
                <a:ea typeface="Cambria"/>
                <a:cs typeface="Cambria"/>
                <a:sym typeface="Cambria"/>
              </a:rPr>
              <a:t>RF_2.4 – Rimuovi Bolla</a:t>
            </a:r>
            <a:endParaRPr sz="2000" dirty="0">
              <a:solidFill>
                <a:schemeClr val="bg1"/>
              </a:solidFill>
              <a:latin typeface="Cambria"/>
              <a:ea typeface="Cambria"/>
              <a:cs typeface="Cambria"/>
              <a:sym typeface="Cambria"/>
            </a:endParaRPr>
          </a:p>
          <a:p>
            <a:pPr lvl="0" algn="l" rtl="0">
              <a:spcBef>
                <a:spcPts val="0"/>
              </a:spcBef>
              <a:spcAft>
                <a:spcPts val="0"/>
              </a:spcAft>
            </a:pPr>
            <a:endParaRPr sz="2000" dirty="0">
              <a:solidFill>
                <a:schemeClr val="bg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91"/>
                                        </p:tgtEl>
                                        <p:attrNameLst>
                                          <p:attrName>style.visibility</p:attrName>
                                        </p:attrNameLst>
                                      </p:cBhvr>
                                      <p:to>
                                        <p:strVal val="visible"/>
                                      </p:to>
                                    </p:set>
                                    <p:anim calcmode="lin" valueType="num">
                                      <p:cBhvr additive="base">
                                        <p:cTn id="7" dur="1000"/>
                                        <p:tgtEl>
                                          <p:spTgt spid="29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92"/>
                                        </p:tgtEl>
                                        <p:attrNameLst>
                                          <p:attrName>style.visibility</p:attrName>
                                        </p:attrNameLst>
                                      </p:cBhvr>
                                      <p:to>
                                        <p:strVal val="visible"/>
                                      </p:to>
                                    </p:set>
                                    <p:anim calcmode="lin" valueType="num">
                                      <p:cBhvr additive="base">
                                        <p:cTn id="11" dur="1000"/>
                                        <p:tgtEl>
                                          <p:spTgt spid="292"/>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293"/>
                                        </p:tgtEl>
                                        <p:attrNameLst>
                                          <p:attrName>style.visibility</p:attrName>
                                        </p:attrNameLst>
                                      </p:cBhvr>
                                      <p:to>
                                        <p:strVal val="visible"/>
                                      </p:to>
                                    </p:set>
                                    <p:anim calcmode="lin" valueType="num">
                                      <p:cBhvr additive="base">
                                        <p:cTn id="15" dur="1000"/>
                                        <p:tgtEl>
                                          <p:spTgt spid="293"/>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 presetClass="entr" presetSubtype="1" fill="hold" nodeType="afterEffect">
                                  <p:stCondLst>
                                    <p:cond delay="0"/>
                                  </p:stCondLst>
                                  <p:childTnLst>
                                    <p:set>
                                      <p:cBhvr>
                                        <p:cTn id="18" dur="1" fill="hold">
                                          <p:stCondLst>
                                            <p:cond delay="0"/>
                                          </p:stCondLst>
                                        </p:cTn>
                                        <p:tgtEl>
                                          <p:spTgt spid="295"/>
                                        </p:tgtEl>
                                        <p:attrNameLst>
                                          <p:attrName>style.visibility</p:attrName>
                                        </p:attrNameLst>
                                      </p:cBhvr>
                                      <p:to>
                                        <p:strVal val="visible"/>
                                      </p:to>
                                    </p:set>
                                    <p:anim calcmode="lin" valueType="num">
                                      <p:cBhvr additive="base">
                                        <p:cTn id="19" dur="1000"/>
                                        <p:tgtEl>
                                          <p:spTgt spid="29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1" fill="hold" nodeType="afterEffect">
                                  <p:stCondLst>
                                    <p:cond delay="0"/>
                                  </p:stCondLst>
                                  <p:childTnLst>
                                    <p:set>
                                      <p:cBhvr>
                                        <p:cTn id="22" dur="1" fill="hold">
                                          <p:stCondLst>
                                            <p:cond delay="0"/>
                                          </p:stCondLst>
                                        </p:cTn>
                                        <p:tgtEl>
                                          <p:spTgt spid="298"/>
                                        </p:tgtEl>
                                        <p:attrNameLst>
                                          <p:attrName>style.visibility</p:attrName>
                                        </p:attrNameLst>
                                      </p:cBhvr>
                                      <p:to>
                                        <p:strVal val="visible"/>
                                      </p:to>
                                    </p:set>
                                    <p:anim calcmode="lin" valueType="num">
                                      <p:cBhvr additive="base">
                                        <p:cTn id="23" dur="1000"/>
                                        <p:tgtEl>
                                          <p:spTgt spid="298"/>
                                        </p:tgtEl>
                                        <p:attrNameLst>
                                          <p:attrName>ppt_y</p:attrName>
                                        </p:attrNameLst>
                                      </p:cBhvr>
                                      <p:tavLst>
                                        <p:tav tm="0">
                                          <p:val>
                                            <p:strVal val="#ppt_y-1"/>
                                          </p:val>
                                        </p:tav>
                                        <p:tav tm="100000">
                                          <p:val>
                                            <p:strVal val="#ppt_y"/>
                                          </p:val>
                                        </p:tav>
                                      </p:tavLst>
                                    </p:anim>
                                  </p:childTnLst>
                                </p:cTn>
                              </p:par>
                            </p:childTnLst>
                          </p:cTn>
                        </p:par>
                        <p:par>
                          <p:cTn id="24" fill="hold">
                            <p:stCondLst>
                              <p:cond delay="5000"/>
                            </p:stCondLst>
                            <p:childTnLst>
                              <p:par>
                                <p:cTn id="25" presetID="2" presetClass="entr" presetSubtype="1"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 calcmode="lin" valueType="num">
                                      <p:cBhvr additive="base">
                                        <p:cTn id="27" dur="1000"/>
                                        <p:tgtEl>
                                          <p:spTgt spid="2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1"/>
          <p:cNvSpPr txBox="1"/>
          <p:nvPr/>
        </p:nvSpPr>
        <p:spPr>
          <a:xfrm>
            <a:off x="2894775" y="260800"/>
            <a:ext cx="6386400" cy="9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b="1" dirty="0">
                <a:solidFill>
                  <a:srgbClr val="0070C0"/>
                </a:solidFill>
              </a:rPr>
              <a:t>...e i requisiti non funzionali</a:t>
            </a:r>
            <a:endParaRPr sz="3600" b="1" dirty="0">
              <a:solidFill>
                <a:srgbClr val="0070C0"/>
              </a:solidFill>
            </a:endParaRPr>
          </a:p>
        </p:txBody>
      </p:sp>
      <p:sp>
        <p:nvSpPr>
          <p:cNvPr id="315" name="Google Shape;315;p61"/>
          <p:cNvSpPr txBox="1"/>
          <p:nvPr/>
        </p:nvSpPr>
        <p:spPr>
          <a:xfrm rot="-470436">
            <a:off x="1211606" y="1700633"/>
            <a:ext cx="2678541" cy="1344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dirty="0">
                <a:solidFill>
                  <a:srgbClr val="0070C0"/>
                </a:solidFill>
              </a:rPr>
              <a:t>Affidabilità</a:t>
            </a:r>
            <a:endParaRPr sz="3600" dirty="0">
              <a:solidFill>
                <a:srgbClr val="0070C0"/>
              </a:solidFill>
            </a:endParaRPr>
          </a:p>
        </p:txBody>
      </p:sp>
      <p:sp>
        <p:nvSpPr>
          <p:cNvPr id="316" name="Google Shape;316;p61"/>
          <p:cNvSpPr txBox="1"/>
          <p:nvPr/>
        </p:nvSpPr>
        <p:spPr>
          <a:xfrm rot="872150">
            <a:off x="6043410" y="1562263"/>
            <a:ext cx="2678641" cy="13450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dirty="0">
                <a:solidFill>
                  <a:srgbClr val="0070C0"/>
                </a:solidFill>
              </a:rPr>
              <a:t>Sicurezza</a:t>
            </a:r>
            <a:endParaRPr sz="3600" dirty="0">
              <a:solidFill>
                <a:srgbClr val="0070C0"/>
              </a:solidFill>
            </a:endParaRPr>
          </a:p>
        </p:txBody>
      </p:sp>
      <p:sp>
        <p:nvSpPr>
          <p:cNvPr id="317" name="Google Shape;317;p61"/>
          <p:cNvSpPr txBox="1"/>
          <p:nvPr/>
        </p:nvSpPr>
        <p:spPr>
          <a:xfrm rot="-470436">
            <a:off x="1694256" y="4319408"/>
            <a:ext cx="2678541" cy="1344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dirty="0">
                <a:solidFill>
                  <a:srgbClr val="0070C0"/>
                </a:solidFill>
              </a:rPr>
              <a:t>Usabilità</a:t>
            </a:r>
            <a:endParaRPr sz="3600" dirty="0">
              <a:solidFill>
                <a:srgbClr val="0070C0"/>
              </a:solidFill>
            </a:endParaRPr>
          </a:p>
        </p:txBody>
      </p:sp>
      <p:sp>
        <p:nvSpPr>
          <p:cNvPr id="318" name="Google Shape;318;p61"/>
          <p:cNvSpPr txBox="1"/>
          <p:nvPr/>
        </p:nvSpPr>
        <p:spPr>
          <a:xfrm rot="-470348">
            <a:off x="8129371" y="3041333"/>
            <a:ext cx="3024363" cy="1344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3600" dirty="0">
                <a:solidFill>
                  <a:srgbClr val="0070C0"/>
                </a:solidFill>
              </a:rPr>
              <a:t>Performance</a:t>
            </a:r>
            <a:endParaRPr sz="3600" dirty="0">
              <a:solidFill>
                <a:srgbClr val="0070C0"/>
              </a:solidFill>
            </a:endParaRPr>
          </a:p>
        </p:txBody>
      </p:sp>
      <p:pic>
        <p:nvPicPr>
          <p:cNvPr id="319" name="Google Shape;319;p61"/>
          <p:cNvPicPr preferRelativeResize="0"/>
          <p:nvPr/>
        </p:nvPicPr>
        <p:blipFill>
          <a:blip r:embed="rId3">
            <a:alphaModFix/>
          </a:blip>
          <a:stretch>
            <a:fillRect/>
          </a:stretch>
        </p:blipFill>
        <p:spPr>
          <a:xfrm rot="-349979">
            <a:off x="3035051" y="1196104"/>
            <a:ext cx="1905000" cy="2857500"/>
          </a:xfrm>
          <a:prstGeom prst="rect">
            <a:avLst/>
          </a:prstGeom>
          <a:noFill/>
          <a:ln>
            <a:noFill/>
          </a:ln>
        </p:spPr>
      </p:pic>
      <p:pic>
        <p:nvPicPr>
          <p:cNvPr id="320" name="Google Shape;320;p61"/>
          <p:cNvPicPr preferRelativeResize="0"/>
          <p:nvPr/>
        </p:nvPicPr>
        <p:blipFill>
          <a:blip r:embed="rId4">
            <a:alphaModFix/>
          </a:blip>
          <a:stretch>
            <a:fillRect/>
          </a:stretch>
        </p:blipFill>
        <p:spPr>
          <a:xfrm>
            <a:off x="5584526" y="1843797"/>
            <a:ext cx="3449864" cy="1967028"/>
          </a:xfrm>
          <a:prstGeom prst="rect">
            <a:avLst/>
          </a:prstGeom>
          <a:noFill/>
          <a:ln>
            <a:noFill/>
          </a:ln>
        </p:spPr>
      </p:pic>
      <p:pic>
        <p:nvPicPr>
          <p:cNvPr id="321" name="Google Shape;321;p61"/>
          <p:cNvPicPr preferRelativeResize="0"/>
          <p:nvPr/>
        </p:nvPicPr>
        <p:blipFill>
          <a:blip r:embed="rId5">
            <a:alphaModFix/>
          </a:blip>
          <a:stretch>
            <a:fillRect/>
          </a:stretch>
        </p:blipFill>
        <p:spPr>
          <a:xfrm>
            <a:off x="3842608" y="1517925"/>
            <a:ext cx="4657020" cy="2618774"/>
          </a:xfrm>
          <a:prstGeom prst="rect">
            <a:avLst/>
          </a:prstGeom>
          <a:noFill/>
          <a:ln>
            <a:noFill/>
          </a:ln>
        </p:spPr>
      </p:pic>
      <p:pic>
        <p:nvPicPr>
          <p:cNvPr id="322" name="Google Shape;322;p61"/>
          <p:cNvPicPr preferRelativeResize="0"/>
          <p:nvPr/>
        </p:nvPicPr>
        <p:blipFill>
          <a:blip r:embed="rId6">
            <a:alphaModFix/>
          </a:blip>
          <a:stretch>
            <a:fillRect/>
          </a:stretch>
        </p:blipFill>
        <p:spPr>
          <a:xfrm>
            <a:off x="3647000" y="2738064"/>
            <a:ext cx="4277525" cy="3102635"/>
          </a:xfrm>
          <a:prstGeom prst="rect">
            <a:avLst/>
          </a:prstGeom>
          <a:noFill/>
          <a:ln>
            <a:noFill/>
          </a:ln>
        </p:spPr>
      </p:pic>
      <p:pic>
        <p:nvPicPr>
          <p:cNvPr id="323" name="Google Shape;323;p61"/>
          <p:cNvPicPr preferRelativeResize="0"/>
          <p:nvPr/>
        </p:nvPicPr>
        <p:blipFill>
          <a:blip r:embed="rId7">
            <a:alphaModFix/>
          </a:blip>
          <a:stretch>
            <a:fillRect/>
          </a:stretch>
        </p:blipFill>
        <p:spPr>
          <a:xfrm>
            <a:off x="9034399" y="891897"/>
            <a:ext cx="2619375" cy="1743075"/>
          </a:xfrm>
          <a:prstGeom prst="rect">
            <a:avLst/>
          </a:prstGeom>
          <a:noFill/>
          <a:ln>
            <a:noFill/>
          </a:ln>
        </p:spPr>
      </p:pic>
      <p:pic>
        <p:nvPicPr>
          <p:cNvPr id="324" name="Google Shape;324;p61"/>
          <p:cNvPicPr preferRelativeResize="0"/>
          <p:nvPr/>
        </p:nvPicPr>
        <p:blipFill>
          <a:blip r:embed="rId8">
            <a:alphaModFix/>
          </a:blip>
          <a:stretch>
            <a:fillRect/>
          </a:stretch>
        </p:blipFill>
        <p:spPr>
          <a:xfrm>
            <a:off x="2418749" y="2378397"/>
            <a:ext cx="3498775" cy="1967028"/>
          </a:xfrm>
          <a:prstGeom prst="rect">
            <a:avLst/>
          </a:prstGeom>
          <a:noFill/>
          <a:ln>
            <a:noFill/>
          </a:ln>
        </p:spPr>
      </p:pic>
      <p:pic>
        <p:nvPicPr>
          <p:cNvPr id="325" name="Google Shape;325;p61"/>
          <p:cNvPicPr preferRelativeResize="0"/>
          <p:nvPr/>
        </p:nvPicPr>
        <p:blipFill>
          <a:blip r:embed="rId9">
            <a:alphaModFix/>
          </a:blip>
          <a:stretch>
            <a:fillRect/>
          </a:stretch>
        </p:blipFill>
        <p:spPr>
          <a:xfrm>
            <a:off x="4788925" y="2597975"/>
            <a:ext cx="2764376" cy="223160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1000"/>
                                        <p:tgtEl>
                                          <p:spTgt spid="314"/>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15"/>
                                        </p:tgtEl>
                                        <p:attrNameLst>
                                          <p:attrName>style.visibility</p:attrName>
                                        </p:attrNameLst>
                                      </p:cBhvr>
                                      <p:to>
                                        <p:strVal val="visible"/>
                                      </p:to>
                                    </p:set>
                                    <p:anim calcmode="lin" valueType="num">
                                      <p:cBhvr additive="base">
                                        <p:cTn id="11" dur="1000"/>
                                        <p:tgtEl>
                                          <p:spTgt spid="31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319"/>
                                        </p:tgtEl>
                                      </p:cBhvr>
                                    </p:animEffect>
                                    <p:set>
                                      <p:cBhvr>
                                        <p:cTn id="22" dur="1" fill="hold">
                                          <p:stCondLst>
                                            <p:cond delay="1000"/>
                                          </p:stCondLst>
                                        </p:cTn>
                                        <p:tgtEl>
                                          <p:spTgt spid="31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320"/>
                                        </p:tgtEl>
                                      </p:cBhvr>
                                    </p:animEffect>
                                    <p:set>
                                      <p:cBhvr>
                                        <p:cTn id="25" dur="1" fill="hold">
                                          <p:stCondLst>
                                            <p:cond delay="1000"/>
                                          </p:stCondLst>
                                        </p:cTn>
                                        <p:tgtEl>
                                          <p:spTgt spid="320"/>
                                        </p:tgtEl>
                                        <p:attrNameLst>
                                          <p:attrName>style.visibility</p:attrName>
                                        </p:attrNameLst>
                                      </p:cBhvr>
                                      <p:to>
                                        <p:strVal val="hidden"/>
                                      </p:to>
                                    </p:set>
                                  </p:childTnLst>
                                </p:cTn>
                              </p:par>
                              <p:par>
                                <p:cTn id="26" presetID="2" presetClass="entr" presetSubtype="2" fill="hold" nodeType="withEffect">
                                  <p:stCondLst>
                                    <p:cond delay="0"/>
                                  </p:stCondLst>
                                  <p:childTnLst>
                                    <p:set>
                                      <p:cBhvr>
                                        <p:cTn id="27" dur="1" fill="hold">
                                          <p:stCondLst>
                                            <p:cond delay="0"/>
                                          </p:stCondLst>
                                        </p:cTn>
                                        <p:tgtEl>
                                          <p:spTgt spid="316"/>
                                        </p:tgtEl>
                                        <p:attrNameLst>
                                          <p:attrName>style.visibility</p:attrName>
                                        </p:attrNameLst>
                                      </p:cBhvr>
                                      <p:to>
                                        <p:strVal val="visible"/>
                                      </p:to>
                                    </p:set>
                                    <p:anim calcmode="lin" valueType="num">
                                      <p:cBhvr additive="base">
                                        <p:cTn id="28" dur="1000"/>
                                        <p:tgtEl>
                                          <p:spTgt spid="316"/>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1"/>
                                        </p:tgtEl>
                                        <p:attrNameLst>
                                          <p:attrName>style.visibility</p:attrName>
                                        </p:attrNameLst>
                                      </p:cBhvr>
                                      <p:to>
                                        <p:strVal val="visible"/>
                                      </p:to>
                                    </p:set>
                                    <p:animEffect transition="in" filter="fade">
                                      <p:cBhvr>
                                        <p:cTn id="33" dur="1000"/>
                                        <p:tgtEl>
                                          <p:spTgt spid="3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321"/>
                                        </p:tgtEl>
                                      </p:cBhvr>
                                    </p:animEffect>
                                    <p:set>
                                      <p:cBhvr>
                                        <p:cTn id="38" dur="1" fill="hold">
                                          <p:stCondLst>
                                            <p:cond delay="1000"/>
                                          </p:stCondLst>
                                        </p:cTn>
                                        <p:tgtEl>
                                          <p:spTgt spid="321"/>
                                        </p:tgtEl>
                                        <p:attrNameLst>
                                          <p:attrName>style.visibility</p:attrName>
                                        </p:attrNameLst>
                                      </p:cBhvr>
                                      <p:to>
                                        <p:strVal val="hidden"/>
                                      </p:to>
                                    </p:set>
                                  </p:childTnLst>
                                </p:cTn>
                              </p:par>
                              <p:par>
                                <p:cTn id="39" presetID="23" presetClass="entr" presetSubtype="16" fill="hold" nodeType="withEffect">
                                  <p:stCondLst>
                                    <p:cond delay="0"/>
                                  </p:stCondLst>
                                  <p:childTnLst>
                                    <p:set>
                                      <p:cBhvr>
                                        <p:cTn id="40" dur="1" fill="hold">
                                          <p:stCondLst>
                                            <p:cond delay="0"/>
                                          </p:stCondLst>
                                        </p:cTn>
                                        <p:tgtEl>
                                          <p:spTgt spid="322"/>
                                        </p:tgtEl>
                                        <p:attrNameLst>
                                          <p:attrName>style.visibility</p:attrName>
                                        </p:attrNameLst>
                                      </p:cBhvr>
                                      <p:to>
                                        <p:strVal val="visible"/>
                                      </p:to>
                                    </p:set>
                                    <p:anim calcmode="lin" valueType="num">
                                      <p:cBhvr additive="base">
                                        <p:cTn id="41" dur="1000"/>
                                        <p:tgtEl>
                                          <p:spTgt spid="322"/>
                                        </p:tgtEl>
                                        <p:attrNameLst>
                                          <p:attrName>ppt_w</p:attrName>
                                        </p:attrNameLst>
                                      </p:cBhvr>
                                      <p:tavLst>
                                        <p:tav tm="0">
                                          <p:val>
                                            <p:strVal val="0"/>
                                          </p:val>
                                        </p:tav>
                                        <p:tav tm="100000">
                                          <p:val>
                                            <p:strVal val="#ppt_w"/>
                                          </p:val>
                                        </p:tav>
                                      </p:tavLst>
                                    </p:anim>
                                    <p:anim calcmode="lin" valueType="num">
                                      <p:cBhvr additive="base">
                                        <p:cTn id="42" dur="1000"/>
                                        <p:tgtEl>
                                          <p:spTgt spid="322"/>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xit" presetSubtype="32" fill="hold" nodeType="clickEffect">
                                  <p:stCondLst>
                                    <p:cond delay="0"/>
                                  </p:stCondLst>
                                  <p:childTnLst>
                                    <p:anim calcmode="lin" valueType="num">
                                      <p:cBhvr additive="base">
                                        <p:cTn id="46" dur="1000"/>
                                        <p:tgtEl>
                                          <p:spTgt spid="322"/>
                                        </p:tgtEl>
                                        <p:attrNameLst>
                                          <p:attrName>ppt_w</p:attrName>
                                        </p:attrNameLst>
                                      </p:cBhvr>
                                      <p:tavLst>
                                        <p:tav tm="0">
                                          <p:val>
                                            <p:strVal val="#ppt_w"/>
                                          </p:val>
                                        </p:tav>
                                        <p:tav tm="100000">
                                          <p:val>
                                            <p:strVal val="0"/>
                                          </p:val>
                                        </p:tav>
                                      </p:tavLst>
                                    </p:anim>
                                    <p:anim calcmode="lin" valueType="num">
                                      <p:cBhvr additive="base">
                                        <p:cTn id="47" dur="1000"/>
                                        <p:tgtEl>
                                          <p:spTgt spid="322"/>
                                        </p:tgtEl>
                                        <p:attrNameLst>
                                          <p:attrName>ppt_h</p:attrName>
                                        </p:attrNameLst>
                                      </p:cBhvr>
                                      <p:tavLst>
                                        <p:tav tm="0">
                                          <p:val>
                                            <p:strVal val="#ppt_h"/>
                                          </p:val>
                                        </p:tav>
                                        <p:tav tm="100000">
                                          <p:val>
                                            <p:strVal val="0"/>
                                          </p:val>
                                        </p:tav>
                                      </p:tavLst>
                                    </p:anim>
                                    <p:set>
                                      <p:cBhvr>
                                        <p:cTn id="48" dur="1" fill="hold">
                                          <p:stCondLst>
                                            <p:cond delay="1000"/>
                                          </p:stCondLst>
                                        </p:cTn>
                                        <p:tgtEl>
                                          <p:spTgt spid="322"/>
                                        </p:tgtEl>
                                        <p:attrNameLst>
                                          <p:attrName>style.visibility</p:attrName>
                                        </p:attrNameLst>
                                      </p:cBhvr>
                                      <p:to>
                                        <p:strVal val="hidden"/>
                                      </p:to>
                                    </p:set>
                                  </p:childTnLst>
                                </p:cTn>
                              </p:par>
                              <p:par>
                                <p:cTn id="49" presetID="2" presetClass="entr" presetSubtype="4" fill="hold" nodeType="withEffect">
                                  <p:stCondLst>
                                    <p:cond delay="0"/>
                                  </p:stCondLst>
                                  <p:childTnLst>
                                    <p:set>
                                      <p:cBhvr>
                                        <p:cTn id="50" dur="1" fill="hold">
                                          <p:stCondLst>
                                            <p:cond delay="0"/>
                                          </p:stCondLst>
                                        </p:cTn>
                                        <p:tgtEl>
                                          <p:spTgt spid="318"/>
                                        </p:tgtEl>
                                        <p:attrNameLst>
                                          <p:attrName>style.visibility</p:attrName>
                                        </p:attrNameLst>
                                      </p:cBhvr>
                                      <p:to>
                                        <p:strVal val="visible"/>
                                      </p:to>
                                    </p:set>
                                    <p:anim calcmode="lin" valueType="num">
                                      <p:cBhvr additive="base">
                                        <p:cTn id="51" dur="1000"/>
                                        <p:tgtEl>
                                          <p:spTgt spid="31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3"/>
                                        </p:tgtEl>
                                        <p:attrNameLst>
                                          <p:attrName>style.visibility</p:attrName>
                                        </p:attrNameLst>
                                      </p:cBhvr>
                                      <p:to>
                                        <p:strVal val="visible"/>
                                      </p:to>
                                    </p:set>
                                    <p:animEffect transition="in" filter="fade">
                                      <p:cBhvr>
                                        <p:cTn id="56" dur="800"/>
                                        <p:tgtEl>
                                          <p:spTgt spid="323"/>
                                        </p:tgtEl>
                                      </p:cBhvr>
                                    </p:animEffect>
                                  </p:childTnLst>
                                </p:cTn>
                              </p:par>
                              <p:par>
                                <p:cTn id="57" presetID="10" presetClass="entr" presetSubtype="0" fill="hold" nodeType="withEffect">
                                  <p:stCondLst>
                                    <p:cond delay="0"/>
                                  </p:stCondLst>
                                  <p:childTnLst>
                                    <p:set>
                                      <p:cBhvr>
                                        <p:cTn id="58" dur="1" fill="hold">
                                          <p:stCondLst>
                                            <p:cond delay="0"/>
                                          </p:stCondLst>
                                        </p:cTn>
                                        <p:tgtEl>
                                          <p:spTgt spid="324"/>
                                        </p:tgtEl>
                                        <p:attrNameLst>
                                          <p:attrName>style.visibility</p:attrName>
                                        </p:attrNameLst>
                                      </p:cBhvr>
                                      <p:to>
                                        <p:strVal val="visible"/>
                                      </p:to>
                                    </p:set>
                                    <p:animEffect transition="in" filter="fade">
                                      <p:cBhvr>
                                        <p:cTn id="59" dur="1000"/>
                                        <p:tgtEl>
                                          <p:spTgt spid="3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1000"/>
                                        <p:tgtEl>
                                          <p:spTgt spid="323"/>
                                        </p:tgtEl>
                                      </p:cBhvr>
                                    </p:animEffect>
                                    <p:set>
                                      <p:cBhvr>
                                        <p:cTn id="64" dur="1" fill="hold">
                                          <p:stCondLst>
                                            <p:cond delay="1000"/>
                                          </p:stCondLst>
                                        </p:cTn>
                                        <p:tgtEl>
                                          <p:spTgt spid="323"/>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1000"/>
                                        <p:tgtEl>
                                          <p:spTgt spid="324"/>
                                        </p:tgtEl>
                                      </p:cBhvr>
                                    </p:animEffect>
                                    <p:set>
                                      <p:cBhvr>
                                        <p:cTn id="67" dur="1" fill="hold">
                                          <p:stCondLst>
                                            <p:cond delay="1000"/>
                                          </p:stCondLst>
                                        </p:cTn>
                                        <p:tgtEl>
                                          <p:spTgt spid="324"/>
                                        </p:tgtEl>
                                        <p:attrNameLst>
                                          <p:attrName>style.visibility</p:attrName>
                                        </p:attrNameLst>
                                      </p:cBhvr>
                                      <p:to>
                                        <p:strVal val="hidden"/>
                                      </p:to>
                                    </p:set>
                                  </p:childTnLst>
                                </p:cTn>
                              </p:par>
                              <p:par>
                                <p:cTn id="68" presetID="2" presetClass="entr" presetSubtype="8" fill="hold" nodeType="withEffect">
                                  <p:stCondLst>
                                    <p:cond delay="0"/>
                                  </p:stCondLst>
                                  <p:childTnLst>
                                    <p:set>
                                      <p:cBhvr>
                                        <p:cTn id="69" dur="1" fill="hold">
                                          <p:stCondLst>
                                            <p:cond delay="0"/>
                                          </p:stCondLst>
                                        </p:cTn>
                                        <p:tgtEl>
                                          <p:spTgt spid="317"/>
                                        </p:tgtEl>
                                        <p:attrNameLst>
                                          <p:attrName>style.visibility</p:attrName>
                                        </p:attrNameLst>
                                      </p:cBhvr>
                                      <p:to>
                                        <p:strVal val="visible"/>
                                      </p:to>
                                    </p:set>
                                    <p:anim calcmode="lin" valueType="num">
                                      <p:cBhvr additive="base">
                                        <p:cTn id="70" dur="1000"/>
                                        <p:tgtEl>
                                          <p:spTgt spid="317"/>
                                        </p:tgtEl>
                                        <p:attrNameLst>
                                          <p:attrName>ppt_x</p:attrName>
                                        </p:attrNameLst>
                                      </p:cBhvr>
                                      <p:tavLst>
                                        <p:tav tm="0">
                                          <p:val>
                                            <p:strVal val="#ppt_x-1"/>
                                          </p:val>
                                        </p:tav>
                                        <p:tav tm="100000">
                                          <p:val>
                                            <p:strVal val="#ppt_x"/>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325"/>
                                        </p:tgtEl>
                                        <p:attrNameLst>
                                          <p:attrName>style.visibility</p:attrName>
                                        </p:attrNameLst>
                                      </p:cBhvr>
                                      <p:to>
                                        <p:strVal val="visible"/>
                                      </p:to>
                                    </p:set>
                                    <p:anim calcmode="lin" valueType="num">
                                      <p:cBhvr additive="base">
                                        <p:cTn id="75" dur="1000"/>
                                        <p:tgtEl>
                                          <p:spTgt spid="325"/>
                                        </p:tgtEl>
                                        <p:attrNameLst>
                                          <p:attrName>ppt_x</p:attrName>
                                        </p:attrNameLst>
                                      </p:cBhvr>
                                      <p:tavLst>
                                        <p:tav tm="0">
                                          <p:val>
                                            <p:strVal val="#ppt_x+1"/>
                                          </p:val>
                                        </p:tav>
                                        <p:tav tm="100000">
                                          <p:val>
                                            <p:strVal val="#ppt_x"/>
                                          </p:val>
                                        </p:tav>
                                      </p:tavLst>
                                    </p:anim>
                                  </p:childTnLst>
                                </p:cTn>
                              </p:par>
                            </p:childTnLst>
                          </p:cTn>
                        </p:par>
                      </p:childTnLst>
                    </p:cTn>
                  </p:par>
                  <p:par>
                    <p:cTn id="76" fill="hold">
                      <p:stCondLst>
                        <p:cond delay="indefinite"/>
                      </p:stCondLst>
                      <p:childTnLst>
                        <p:par>
                          <p:cTn id="77" fill="hold">
                            <p:stCondLst>
                              <p:cond delay="0"/>
                            </p:stCondLst>
                            <p:childTnLst>
                              <p:par>
                                <p:cTn id="78" presetID="2" presetClass="exit" presetSubtype="2" fill="hold" nodeType="clickEffect">
                                  <p:stCondLst>
                                    <p:cond delay="0"/>
                                  </p:stCondLst>
                                  <p:childTnLst>
                                    <p:anim calcmode="lin" valueType="num">
                                      <p:cBhvr additive="base">
                                        <p:cTn id="79" dur="1000"/>
                                        <p:tgtEl>
                                          <p:spTgt spid="325"/>
                                        </p:tgtEl>
                                        <p:attrNameLst>
                                          <p:attrName>ppt_x</p:attrName>
                                        </p:attrNameLst>
                                      </p:cBhvr>
                                      <p:tavLst>
                                        <p:tav tm="0">
                                          <p:val>
                                            <p:strVal val="#ppt_x"/>
                                          </p:val>
                                        </p:tav>
                                        <p:tav tm="100000">
                                          <p:val>
                                            <p:strVal val="#ppt_x+1"/>
                                          </p:val>
                                        </p:tav>
                                      </p:tavLst>
                                    </p:anim>
                                    <p:set>
                                      <p:cBhvr>
                                        <p:cTn id="80" dur="1" fill="hold">
                                          <p:stCondLst>
                                            <p:cond delay="1000"/>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TotalTime>
  <Words>1478</Words>
  <Application>Microsoft Office PowerPoint</Application>
  <PresentationFormat>Widescreen</PresentationFormat>
  <Paragraphs>225</Paragraphs>
  <Slides>50</Slides>
  <Notes>47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50</vt:i4>
      </vt:variant>
    </vt:vector>
  </HeadingPairs>
  <TitlesOfParts>
    <vt:vector size="55" baseType="lpstr">
      <vt:lpstr>Arial</vt:lpstr>
      <vt:lpstr>Times New Roman</vt:lpstr>
      <vt:lpstr>Cambria</vt:lpstr>
      <vt:lpstr>Blackadder ITC</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GIUSEPPE</cp:lastModifiedBy>
  <cp:revision>29</cp:revision>
  <dcterms:modified xsi:type="dcterms:W3CDTF">2019-01-09T11:09:45Z</dcterms:modified>
</cp:coreProperties>
</file>